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9"/>
  </p:notesMasterIdLst>
  <p:sldIdLst>
    <p:sldId id="256" r:id="rId3"/>
    <p:sldId id="276" r:id="rId4"/>
    <p:sldId id="277" r:id="rId5"/>
    <p:sldId id="278" r:id="rId6"/>
    <p:sldId id="265" r:id="rId7"/>
    <p:sldId id="279"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dardo Rojas Nandayapa" userId="ba515235-d800-4b4d-ad93-8164376aca29" providerId="ADAL" clId="{3A7FEF5E-B18D-4D81-889D-A7C962FA5919}"/>
    <pc:docChg chg="modSld sldOrd">
      <pc:chgData name="Gildardo Rojas Nandayapa" userId="ba515235-d800-4b4d-ad93-8164376aca29" providerId="ADAL" clId="{3A7FEF5E-B18D-4D81-889D-A7C962FA5919}" dt="2022-12-22T20:06:27.638" v="1"/>
      <pc:docMkLst>
        <pc:docMk/>
      </pc:docMkLst>
      <pc:sldChg chg="ord">
        <pc:chgData name="Gildardo Rojas Nandayapa" userId="ba515235-d800-4b4d-ad93-8164376aca29" providerId="ADAL" clId="{3A7FEF5E-B18D-4D81-889D-A7C962FA5919}" dt="2022-12-22T20:06:27.638" v="1"/>
        <pc:sldMkLst>
          <pc:docMk/>
          <pc:sldMk cId="4146338268" sldId="265"/>
        </pc:sldMkLst>
      </pc:sldChg>
    </pc:docChg>
  </pc:docChgLst>
  <pc:docChgLst>
    <pc:chgData name="Gildardo Rojas Nandayapa" userId="ba515235-d800-4b4d-ad93-8164376aca29" providerId="ADAL" clId="{FE3505B5-3F11-46DE-BD8D-23A5A9484E9C}"/>
    <pc:docChg chg="delSld">
      <pc:chgData name="Gildardo Rojas Nandayapa" userId="ba515235-d800-4b4d-ad93-8164376aca29" providerId="ADAL" clId="{FE3505B5-3F11-46DE-BD8D-23A5A9484E9C}" dt="2022-12-22T19:10:59.465" v="0" actId="47"/>
      <pc:docMkLst>
        <pc:docMk/>
      </pc:docMkLst>
      <pc:sldChg chg="del">
        <pc:chgData name="Gildardo Rojas Nandayapa" userId="ba515235-d800-4b4d-ad93-8164376aca29" providerId="ADAL" clId="{FE3505B5-3F11-46DE-BD8D-23A5A9484E9C}" dt="2022-12-22T19:10:59.465" v="0" actId="47"/>
        <pc:sldMkLst>
          <pc:docMk/>
          <pc:sldMk cId="3634365196" sldId="260"/>
        </pc:sldMkLst>
      </pc:sldChg>
      <pc:sldChg chg="del">
        <pc:chgData name="Gildardo Rojas Nandayapa" userId="ba515235-d800-4b4d-ad93-8164376aca29" providerId="ADAL" clId="{FE3505B5-3F11-46DE-BD8D-23A5A9484E9C}" dt="2022-12-22T19:10:59.465" v="0" actId="47"/>
        <pc:sldMkLst>
          <pc:docMk/>
          <pc:sldMk cId="1402797974" sldId="261"/>
        </pc:sldMkLst>
      </pc:sldChg>
      <pc:sldChg chg="del">
        <pc:chgData name="Gildardo Rojas Nandayapa" userId="ba515235-d800-4b4d-ad93-8164376aca29" providerId="ADAL" clId="{FE3505B5-3F11-46DE-BD8D-23A5A9484E9C}" dt="2022-12-22T19:10:59.465" v="0" actId="47"/>
        <pc:sldMkLst>
          <pc:docMk/>
          <pc:sldMk cId="785607978" sldId="262"/>
        </pc:sldMkLst>
      </pc:sldChg>
      <pc:sldChg chg="del">
        <pc:chgData name="Gildardo Rojas Nandayapa" userId="ba515235-d800-4b4d-ad93-8164376aca29" providerId="ADAL" clId="{FE3505B5-3F11-46DE-BD8D-23A5A9484E9C}" dt="2022-12-22T19:10:59.465" v="0" actId="47"/>
        <pc:sldMkLst>
          <pc:docMk/>
          <pc:sldMk cId="2869921866" sldId="263"/>
        </pc:sldMkLst>
      </pc:sldChg>
      <pc:sldChg chg="del">
        <pc:chgData name="Gildardo Rojas Nandayapa" userId="ba515235-d800-4b4d-ad93-8164376aca29" providerId="ADAL" clId="{FE3505B5-3F11-46DE-BD8D-23A5A9484E9C}" dt="2022-12-22T19:10:59.465" v="0" actId="47"/>
        <pc:sldMkLst>
          <pc:docMk/>
          <pc:sldMk cId="2726047682" sldId="264"/>
        </pc:sldMkLst>
      </pc:sldChg>
      <pc:sldChg chg="del">
        <pc:chgData name="Gildardo Rojas Nandayapa" userId="ba515235-d800-4b4d-ad93-8164376aca29" providerId="ADAL" clId="{FE3505B5-3F11-46DE-BD8D-23A5A9484E9C}" dt="2022-12-22T19:10:59.465" v="0" actId="47"/>
        <pc:sldMkLst>
          <pc:docMk/>
          <pc:sldMk cId="2089163338" sldId="266"/>
        </pc:sldMkLst>
      </pc:sldChg>
      <pc:sldChg chg="del">
        <pc:chgData name="Gildardo Rojas Nandayapa" userId="ba515235-d800-4b4d-ad93-8164376aca29" providerId="ADAL" clId="{FE3505B5-3F11-46DE-BD8D-23A5A9484E9C}" dt="2022-12-22T19:10:59.465" v="0" actId="47"/>
        <pc:sldMkLst>
          <pc:docMk/>
          <pc:sldMk cId="850792210" sldId="271"/>
        </pc:sldMkLst>
      </pc:sldChg>
      <pc:sldChg chg="del">
        <pc:chgData name="Gildardo Rojas Nandayapa" userId="ba515235-d800-4b4d-ad93-8164376aca29" providerId="ADAL" clId="{FE3505B5-3F11-46DE-BD8D-23A5A9484E9C}" dt="2022-12-22T19:10:59.465" v="0" actId="47"/>
        <pc:sldMkLst>
          <pc:docMk/>
          <pc:sldMk cId="748023718" sldId="272"/>
        </pc:sldMkLst>
      </pc:sldChg>
      <pc:sldChg chg="del">
        <pc:chgData name="Gildardo Rojas Nandayapa" userId="ba515235-d800-4b4d-ad93-8164376aca29" providerId="ADAL" clId="{FE3505B5-3F11-46DE-BD8D-23A5A9484E9C}" dt="2022-12-22T19:10:59.465" v="0" actId="47"/>
        <pc:sldMkLst>
          <pc:docMk/>
          <pc:sldMk cId="1701841052" sldId="273"/>
        </pc:sldMkLst>
      </pc:sldChg>
      <pc:sldChg chg="del">
        <pc:chgData name="Gildardo Rojas Nandayapa" userId="ba515235-d800-4b4d-ad93-8164376aca29" providerId="ADAL" clId="{FE3505B5-3F11-46DE-BD8D-23A5A9484E9C}" dt="2022-12-22T19:10:59.465" v="0" actId="47"/>
        <pc:sldMkLst>
          <pc:docMk/>
          <pc:sldMk cId="1072029145" sldId="274"/>
        </pc:sldMkLst>
      </pc:sldChg>
      <pc:sldChg chg="del">
        <pc:chgData name="Gildardo Rojas Nandayapa" userId="ba515235-d800-4b4d-ad93-8164376aca29" providerId="ADAL" clId="{FE3505B5-3F11-46DE-BD8D-23A5A9484E9C}" dt="2022-12-22T19:10:59.465" v="0" actId="47"/>
        <pc:sldMkLst>
          <pc:docMk/>
          <pc:sldMk cId="3632303529" sldId="275"/>
        </pc:sldMkLst>
      </pc:sldChg>
    </pc:docChg>
  </pc:docChgLst>
</pc:chgInfo>
</file>

<file path=ppt/media/image1.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503F7F-2C96-4FC6-92D7-33BDEEFF09C5}" type="datetimeFigureOut">
              <a:rPr lang="en-US" smtClean="0"/>
              <a:t>12/22/2022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761577-1DAC-43E0-93E8-AD627AB4DE80}" type="slidenum">
              <a:rPr lang="en-US" smtClean="0"/>
              <a:t>‹#›</a:t>
            </a:fld>
            <a:endParaRPr lang="en-US"/>
          </a:p>
        </p:txBody>
      </p:sp>
    </p:spTree>
    <p:extLst>
      <p:ext uri="{BB962C8B-B14F-4D97-AF65-F5344CB8AC3E}">
        <p14:creationId xmlns:p14="http://schemas.microsoft.com/office/powerpoint/2010/main" val="3162680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44405-9D6A-4F98-9ED3-7E79AE7C53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MX"/>
          </a:p>
        </p:txBody>
      </p:sp>
      <p:sp>
        <p:nvSpPr>
          <p:cNvPr id="3" name="Subtitle 2">
            <a:extLst>
              <a:ext uri="{FF2B5EF4-FFF2-40B4-BE49-F238E27FC236}">
                <a16:creationId xmlns:a16="http://schemas.microsoft.com/office/drawing/2014/main" id="{AC5FBD0E-EDD8-46C6-8348-1B21F65EBF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MX"/>
          </a:p>
        </p:txBody>
      </p:sp>
      <p:sp>
        <p:nvSpPr>
          <p:cNvPr id="4" name="Date Placeholder 3">
            <a:extLst>
              <a:ext uri="{FF2B5EF4-FFF2-40B4-BE49-F238E27FC236}">
                <a16:creationId xmlns:a16="http://schemas.microsoft.com/office/drawing/2014/main" id="{010B34BC-C16D-4D9C-B056-F789285D5238}"/>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80BA5F78-87B4-4F19-826F-6253648D774A}"/>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09721B43-82CB-4884-9E3D-67DDA38C6EEA}"/>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562210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D6001-7DF6-434F-9BF1-B14B33EE9C02}"/>
              </a:ext>
            </a:extLst>
          </p:cNvPr>
          <p:cNvSpPr>
            <a:spLocks noGrp="1"/>
          </p:cNvSpPr>
          <p:nvPr>
            <p:ph type="title"/>
          </p:nvPr>
        </p:nvSpPr>
        <p:spPr/>
        <p:txBody>
          <a:bodyPr/>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51DD0CF7-B917-449D-8D79-2851C5B702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C924345E-A296-4B6C-94E9-9138DBFBD23E}"/>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F3780412-785D-4881-A3A9-35CED2DFC99F}"/>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85249065-AAB0-4CF1-B23B-D7E3F277F6A1}"/>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062405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4ED329-8DDF-4D00-AAF1-E9541A2D52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MX"/>
          </a:p>
        </p:txBody>
      </p:sp>
      <p:sp>
        <p:nvSpPr>
          <p:cNvPr id="3" name="Vertical Text Placeholder 2">
            <a:extLst>
              <a:ext uri="{FF2B5EF4-FFF2-40B4-BE49-F238E27FC236}">
                <a16:creationId xmlns:a16="http://schemas.microsoft.com/office/drawing/2014/main" id="{CB9480BC-E692-48EA-83E7-8911F57D0F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4AC54AC5-459A-4ED5-BF6A-386ECE97C334}"/>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778CD323-2D2B-443E-A54E-9536F636FF69}"/>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D88CA701-2C47-4B24-BA5A-271BE9565B99}"/>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22840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32403203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5417866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0924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2824462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2113831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238064356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1087975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34002057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C532F-B56E-4236-873C-7915E0E432F3}"/>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F1C25FF1-85BF-4042-A870-483BD0519B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3B6822F6-E2A4-40A9-9C7E-97B01BEB62B5}"/>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49A08A41-3608-470F-B820-95B75DB78B8B}"/>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9C4E126F-433C-4225-94B4-74A17C666D4E}"/>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5634469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5744156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914894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5670898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25574830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04499884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4103495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7556903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8384659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74430410"/>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5029394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AB40D-8D67-4B68-BF22-2276622991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MX"/>
          </a:p>
        </p:txBody>
      </p:sp>
      <p:sp>
        <p:nvSpPr>
          <p:cNvPr id="3" name="Text Placeholder 2">
            <a:extLst>
              <a:ext uri="{FF2B5EF4-FFF2-40B4-BE49-F238E27FC236}">
                <a16:creationId xmlns:a16="http://schemas.microsoft.com/office/drawing/2014/main" id="{86A4F9C8-4D39-4148-A916-7D2C7C6A2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37981A-9358-45DF-9668-CEA6A3074043}"/>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3C488BC8-7D39-404F-B91C-4BF7FF0612B4}"/>
              </a:ext>
            </a:extLst>
          </p:cNvPr>
          <p:cNvSpPr>
            <a:spLocks noGrp="1"/>
          </p:cNvSpPr>
          <p:nvPr>
            <p:ph type="ftr" sz="quarter" idx="11"/>
          </p:nvPr>
        </p:nvSpPr>
        <p:spPr/>
        <p:txBody>
          <a:bodyPr/>
          <a:lstStyle/>
          <a:p>
            <a:endParaRPr lang="es-MX"/>
          </a:p>
        </p:txBody>
      </p:sp>
      <p:sp>
        <p:nvSpPr>
          <p:cNvPr id="6" name="Slide Number Placeholder 5">
            <a:extLst>
              <a:ext uri="{FF2B5EF4-FFF2-40B4-BE49-F238E27FC236}">
                <a16:creationId xmlns:a16="http://schemas.microsoft.com/office/drawing/2014/main" id="{7BC9BECD-9479-4773-95B1-2A87841C9880}"/>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38028307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27677853"/>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35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062328239"/>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2679775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330367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6818443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4217277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00321548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337562259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7078238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39466477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8E416-23AE-4C91-B739-D0B81BFE7181}"/>
              </a:ext>
            </a:extLst>
          </p:cNvPr>
          <p:cNvSpPr>
            <a:spLocks noGrp="1"/>
          </p:cNvSpPr>
          <p:nvPr>
            <p:ph type="title"/>
          </p:nvPr>
        </p:nvSpPr>
        <p:spPr/>
        <p:txBody>
          <a:bodyPr/>
          <a:lstStyle/>
          <a:p>
            <a:r>
              <a:rPr lang="en-US"/>
              <a:t>Click to edit Master title style</a:t>
            </a:r>
            <a:endParaRPr lang="es-MX"/>
          </a:p>
        </p:txBody>
      </p:sp>
      <p:sp>
        <p:nvSpPr>
          <p:cNvPr id="3" name="Content Placeholder 2">
            <a:extLst>
              <a:ext uri="{FF2B5EF4-FFF2-40B4-BE49-F238E27FC236}">
                <a16:creationId xmlns:a16="http://schemas.microsoft.com/office/drawing/2014/main" id="{7A523985-55DF-456D-A00E-F82F989264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Content Placeholder 3">
            <a:extLst>
              <a:ext uri="{FF2B5EF4-FFF2-40B4-BE49-F238E27FC236}">
                <a16:creationId xmlns:a16="http://schemas.microsoft.com/office/drawing/2014/main" id="{ABA46629-131A-49EB-9920-823C340C48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Date Placeholder 4">
            <a:extLst>
              <a:ext uri="{FF2B5EF4-FFF2-40B4-BE49-F238E27FC236}">
                <a16:creationId xmlns:a16="http://schemas.microsoft.com/office/drawing/2014/main" id="{798919F0-62B4-492B-8CEA-C4B92E9671D1}"/>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06503147-351C-4E8C-B20D-4B4EB47BE437}"/>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2B004AB4-125E-43A1-8AED-F50700C7D223}"/>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7140384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6275345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0052040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7388739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76804632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257837169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2890728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7215467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85527538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53742761"/>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90639091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B114-BE9B-4E96-A096-4FB523E60285}"/>
              </a:ext>
            </a:extLst>
          </p:cNvPr>
          <p:cNvSpPr>
            <a:spLocks noGrp="1"/>
          </p:cNvSpPr>
          <p:nvPr>
            <p:ph type="title"/>
          </p:nvPr>
        </p:nvSpPr>
        <p:spPr>
          <a:xfrm>
            <a:off x="839788" y="365125"/>
            <a:ext cx="10515600" cy="1325563"/>
          </a:xfrm>
        </p:spPr>
        <p:txBody>
          <a:bodyPr/>
          <a:lstStyle/>
          <a:p>
            <a:r>
              <a:rPr lang="en-US"/>
              <a:t>Click to edit Master title style</a:t>
            </a:r>
            <a:endParaRPr lang="es-MX"/>
          </a:p>
        </p:txBody>
      </p:sp>
      <p:sp>
        <p:nvSpPr>
          <p:cNvPr id="3" name="Text Placeholder 2">
            <a:extLst>
              <a:ext uri="{FF2B5EF4-FFF2-40B4-BE49-F238E27FC236}">
                <a16:creationId xmlns:a16="http://schemas.microsoft.com/office/drawing/2014/main" id="{D52C15F8-003E-441F-BC1A-75F0385447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B38824-AC0E-4E8A-9CD6-D1BB6BBB9D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Text Placeholder 4">
            <a:extLst>
              <a:ext uri="{FF2B5EF4-FFF2-40B4-BE49-F238E27FC236}">
                <a16:creationId xmlns:a16="http://schemas.microsoft.com/office/drawing/2014/main" id="{DF41F487-AE40-405B-8D86-C195B5DBCD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E0171A-5BD6-4B3E-BB79-7DB5D0AB52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7" name="Date Placeholder 6">
            <a:extLst>
              <a:ext uri="{FF2B5EF4-FFF2-40B4-BE49-F238E27FC236}">
                <a16:creationId xmlns:a16="http://schemas.microsoft.com/office/drawing/2014/main" id="{13B23A1E-6C56-4254-BC70-30542658CDED}"/>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8" name="Footer Placeholder 7">
            <a:extLst>
              <a:ext uri="{FF2B5EF4-FFF2-40B4-BE49-F238E27FC236}">
                <a16:creationId xmlns:a16="http://schemas.microsoft.com/office/drawing/2014/main" id="{74D74A51-8B7E-4683-B175-8D28EE10E947}"/>
              </a:ext>
            </a:extLst>
          </p:cNvPr>
          <p:cNvSpPr>
            <a:spLocks noGrp="1"/>
          </p:cNvSpPr>
          <p:nvPr>
            <p:ph type="ftr" sz="quarter" idx="11"/>
          </p:nvPr>
        </p:nvSpPr>
        <p:spPr/>
        <p:txBody>
          <a:bodyPr/>
          <a:lstStyle/>
          <a:p>
            <a:endParaRPr lang="es-MX"/>
          </a:p>
        </p:txBody>
      </p:sp>
      <p:sp>
        <p:nvSpPr>
          <p:cNvPr id="9" name="Slide Number Placeholder 8">
            <a:extLst>
              <a:ext uri="{FF2B5EF4-FFF2-40B4-BE49-F238E27FC236}">
                <a16:creationId xmlns:a16="http://schemas.microsoft.com/office/drawing/2014/main" id="{0FDDC214-9097-4CAC-BEF2-5BA4CC3013B5}"/>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92035819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62816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023923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2122874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2793468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9008582"/>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55265801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1419206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8713082"/>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0252272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8664891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C7211-1E7C-4934-B3DF-CA37CC054495}"/>
              </a:ext>
            </a:extLst>
          </p:cNvPr>
          <p:cNvSpPr>
            <a:spLocks noGrp="1"/>
          </p:cNvSpPr>
          <p:nvPr>
            <p:ph type="title"/>
          </p:nvPr>
        </p:nvSpPr>
        <p:spPr/>
        <p:txBody>
          <a:bodyPr/>
          <a:lstStyle/>
          <a:p>
            <a:r>
              <a:rPr lang="en-US"/>
              <a:t>Click to edit Master title style</a:t>
            </a:r>
            <a:endParaRPr lang="es-MX"/>
          </a:p>
        </p:txBody>
      </p:sp>
      <p:sp>
        <p:nvSpPr>
          <p:cNvPr id="3" name="Date Placeholder 2">
            <a:extLst>
              <a:ext uri="{FF2B5EF4-FFF2-40B4-BE49-F238E27FC236}">
                <a16:creationId xmlns:a16="http://schemas.microsoft.com/office/drawing/2014/main" id="{DFE3F09E-85E3-44B8-88DE-A157A0F99A0C}"/>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4" name="Footer Placeholder 3">
            <a:extLst>
              <a:ext uri="{FF2B5EF4-FFF2-40B4-BE49-F238E27FC236}">
                <a16:creationId xmlns:a16="http://schemas.microsoft.com/office/drawing/2014/main" id="{BE7B2519-541C-47AC-96EE-37928414129B}"/>
              </a:ext>
            </a:extLst>
          </p:cNvPr>
          <p:cNvSpPr>
            <a:spLocks noGrp="1"/>
          </p:cNvSpPr>
          <p:nvPr>
            <p:ph type="ftr" sz="quarter" idx="11"/>
          </p:nvPr>
        </p:nvSpPr>
        <p:spPr/>
        <p:txBody>
          <a:bodyPr/>
          <a:lstStyle/>
          <a:p>
            <a:endParaRPr lang="es-MX"/>
          </a:p>
        </p:txBody>
      </p:sp>
      <p:sp>
        <p:nvSpPr>
          <p:cNvPr id="5" name="Slide Number Placeholder 4">
            <a:extLst>
              <a:ext uri="{FF2B5EF4-FFF2-40B4-BE49-F238E27FC236}">
                <a16:creationId xmlns:a16="http://schemas.microsoft.com/office/drawing/2014/main" id="{BD6958BE-DB08-4CA4-8C13-C1D7283D88A4}"/>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359758246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3" name="Picture 2" descr="A close up of a logo&#10;&#10;Description automatically generated">
            <a:extLst>
              <a:ext uri="{FF2B5EF4-FFF2-40B4-BE49-F238E27FC236}">
                <a16:creationId xmlns:a16="http://schemas.microsoft.com/office/drawing/2014/main" id="{3EF1A4E3-0D5C-4B76-AC20-4D3B3ED3977A}"/>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10465288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Photo layout with single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4067603"/>
          </a:xfrm>
          <a:prstGeom prst="rect">
            <a:avLst/>
          </a:prstGeom>
          <a:solidFill>
            <a:schemeClr val="bg2"/>
          </a:solidFill>
        </p:spPr>
        <p:txBody>
          <a:bodyPr lIns="137160" tIns="91440" rIns="137160" bIns="91440" anchor="t">
            <a:noAutofit/>
          </a:bodyPr>
          <a:lstStyle>
            <a:lvl1pPr marL="0" indent="0">
              <a:lnSpc>
                <a:spcPct val="100000"/>
              </a:lnSpc>
              <a:spcBef>
                <a:spcPts val="0"/>
              </a:spcBef>
              <a:spcAft>
                <a:spcPts val="1200"/>
              </a:spcAft>
              <a:buFont typeface="Arial" panose="020B0604020202020204" pitchFamily="34" charset="0"/>
              <a:buNone/>
              <a:defRPr sz="18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a:p>
            <a:pPr marL="0" marR="0" lvl="0" indent="0" algn="l" defTabSz="914367"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7"/>
            <a:ext cx="5543514" cy="4067604"/>
          </a:xfrm>
          <a:prstGeom prst="rect">
            <a:avLst/>
          </a:prstGeom>
          <a:noFill/>
          <a:ln w="19050">
            <a:solidFill>
              <a:srgbClr val="243A5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3836973"/>
          </a:xfrm>
          <a:prstGeom prst="rect">
            <a:avLst/>
          </a:prstGeom>
          <a:blipFill dpi="0" rotWithShape="1">
            <a:blip r:embed="rId2"/>
            <a:srcRect/>
            <a:stretch>
              <a:fillRect t="-11669" b="-12027"/>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Footer Placeholder 1">
            <a:extLst>
              <a:ext uri="{FF2B5EF4-FFF2-40B4-BE49-F238E27FC236}">
                <a16:creationId xmlns:a16="http://schemas.microsoft.com/office/drawing/2014/main" id="{EF6BF2FC-D0DF-43FB-898E-872D6CBB08E2}"/>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140037921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5" name="Footer Placeholder 1">
            <a:extLst>
              <a:ext uri="{FF2B5EF4-FFF2-40B4-BE49-F238E27FC236}">
                <a16:creationId xmlns:a16="http://schemas.microsoft.com/office/drawing/2014/main" id="{8ED00628-11CE-4014-89C6-CD5E5AF5AAFC}"/>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338127533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69"/>
            <a:ext cx="11018520" cy="1967655"/>
          </a:xfrm>
        </p:spPr>
        <p:txBody>
          <a:bodyPr wrap="square">
            <a:spAutoFit/>
          </a:bodyPr>
          <a:lstStyle>
            <a:lvl1pPr marL="0" indent="0">
              <a:buNone/>
              <a:defRPr/>
            </a:lvl1pPr>
            <a:lvl2pPr marL="228556" indent="0">
              <a:buNone/>
              <a:defRPr/>
            </a:lvl2pPr>
            <a:lvl3pPr marL="457112" indent="0">
              <a:buNone/>
              <a:defRPr/>
            </a:lvl3pPr>
            <a:lvl4pPr marL="685668" indent="0">
              <a:buNone/>
              <a:defRPr/>
            </a:lvl4pPr>
            <a:lvl5pPr marL="91422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5121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871736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itle Only w/o Graphics">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AB337B-8925-0742-BC46-ED6B80B62C8A}"/>
              </a:ext>
            </a:extLst>
          </p:cNvPr>
          <p:cNvSpPr>
            <a:spLocks noGrp="1"/>
          </p:cNvSpPr>
          <p:nvPr>
            <p:ph type="title"/>
          </p:nvPr>
        </p:nvSpPr>
        <p:spPr>
          <a:xfrm>
            <a:off x="588263" y="585789"/>
            <a:ext cx="11018520" cy="430887"/>
          </a:xfrm>
        </p:spPr>
        <p:txBody>
          <a:bodyPr/>
          <a:lstStyle>
            <a:lvl1pPr>
              <a:defRPr sz="2800">
                <a:solidFill>
                  <a:schemeClr val="tx2"/>
                </a:solidFill>
              </a:defRPr>
            </a:lvl1pPr>
          </a:lstStyle>
          <a:p>
            <a:r>
              <a:rPr lang="en-US"/>
              <a:t>Click to edit Master title style</a:t>
            </a:r>
          </a:p>
        </p:txBody>
      </p:sp>
    </p:spTree>
    <p:extLst>
      <p:ext uri="{BB962C8B-B14F-4D97-AF65-F5344CB8AC3E}">
        <p14:creationId xmlns:p14="http://schemas.microsoft.com/office/powerpoint/2010/main" val="40605264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5C671B-A800-B77C-46DC-D6122355D87F}"/>
              </a:ext>
            </a:extLst>
          </p:cNvPr>
          <p:cNvSpPr>
            <a:spLocks noGrp="1"/>
          </p:cNvSpPr>
          <p:nvPr>
            <p:ph type="dt" sz="half" idx="10"/>
          </p:nvPr>
        </p:nvSpPr>
        <p:spPr/>
        <p:txBody>
          <a:bodyPr/>
          <a:lstStyle/>
          <a:p>
            <a:fld id="{3F890C7E-5909-0843-8A19-D691D2887A72}" type="datetimeFigureOut">
              <a:rPr lang="en-US" smtClean="0"/>
              <a:t>12/22/2022</a:t>
            </a:fld>
            <a:endParaRPr lang="en-US"/>
          </a:p>
        </p:txBody>
      </p:sp>
      <p:sp>
        <p:nvSpPr>
          <p:cNvPr id="3" name="Footer Placeholder 2">
            <a:extLst>
              <a:ext uri="{FF2B5EF4-FFF2-40B4-BE49-F238E27FC236}">
                <a16:creationId xmlns:a16="http://schemas.microsoft.com/office/drawing/2014/main" id="{D5BD22F9-04A2-9338-24EA-2DE07D08BB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DBDF0C-B5BC-2CA7-BA17-FFFD5D8AE78A}"/>
              </a:ext>
            </a:extLst>
          </p:cNvPr>
          <p:cNvSpPr>
            <a:spLocks noGrp="1"/>
          </p:cNvSpPr>
          <p:nvPr>
            <p:ph type="sldNum" sz="quarter" idx="12"/>
          </p:nvPr>
        </p:nvSpPr>
        <p:spPr/>
        <p:txBody>
          <a:bodyPr/>
          <a:lstStyle/>
          <a:p>
            <a:fld id="{C439AB62-29DC-3248-81B0-11BD3B83D1E0}" type="slidenum">
              <a:rPr lang="en-US" smtClean="0"/>
              <a:t>‹#›</a:t>
            </a:fld>
            <a:endParaRPr lang="en-US"/>
          </a:p>
        </p:txBody>
      </p:sp>
      <p:pic>
        <p:nvPicPr>
          <p:cNvPr id="5" name="Picture 4">
            <a:extLst>
              <a:ext uri="{FF2B5EF4-FFF2-40B4-BE49-F238E27FC236}">
                <a16:creationId xmlns:a16="http://schemas.microsoft.com/office/drawing/2014/main" id="{E9EB31DC-81C6-B857-892F-F033746D69EA}"/>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0" y="-1"/>
            <a:ext cx="12192000" cy="6858001"/>
          </a:xfrm>
          <a:prstGeom prst="rect">
            <a:avLst/>
          </a:prstGeom>
        </p:spPr>
      </p:pic>
      <p:pic>
        <p:nvPicPr>
          <p:cNvPr id="6" name="Picture 5">
            <a:extLst>
              <a:ext uri="{FF2B5EF4-FFF2-40B4-BE49-F238E27FC236}">
                <a16:creationId xmlns:a16="http://schemas.microsoft.com/office/drawing/2014/main" id="{437CA796-7964-5D74-8C12-9BC2E059C061}"/>
              </a:ext>
            </a:extLst>
          </p:cNvPr>
          <p:cNvPicPr>
            <a:picLocks noChangeAspect="1"/>
          </p:cNvPicPr>
          <p:nvPr userDrawn="1"/>
        </p:nvPicPr>
        <p:blipFill>
          <a:blip r:embed="rId3"/>
          <a:stretch>
            <a:fillRect/>
          </a:stretch>
        </p:blipFill>
        <p:spPr>
          <a:xfrm>
            <a:off x="485751" y="446873"/>
            <a:ext cx="1165980" cy="246334"/>
          </a:xfrm>
          <a:prstGeom prst="rect">
            <a:avLst/>
          </a:prstGeom>
        </p:spPr>
      </p:pic>
      <p:sp>
        <p:nvSpPr>
          <p:cNvPr id="7" name="Rounded Rectangle 6">
            <a:extLst>
              <a:ext uri="{FF2B5EF4-FFF2-40B4-BE49-F238E27FC236}">
                <a16:creationId xmlns:a16="http://schemas.microsoft.com/office/drawing/2014/main" id="{5246CE4E-CCCB-979F-2D1C-F821C7E2F35B}"/>
              </a:ext>
            </a:extLst>
          </p:cNvPr>
          <p:cNvSpPr/>
          <p:nvPr userDrawn="1"/>
        </p:nvSpPr>
        <p:spPr>
          <a:xfrm>
            <a:off x="8656302" y="1111098"/>
            <a:ext cx="3017775" cy="3302540"/>
          </a:xfrm>
          <a:prstGeom prst="roundRect">
            <a:avLst>
              <a:gd name="adj" fmla="val 9982"/>
            </a:avLst>
          </a:prstGeom>
          <a:solidFill>
            <a:srgbClr val="E9E6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834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0083EC-DE3F-44B0-B839-6D542BE58A1D}"/>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3" name="Footer Placeholder 2">
            <a:extLst>
              <a:ext uri="{FF2B5EF4-FFF2-40B4-BE49-F238E27FC236}">
                <a16:creationId xmlns:a16="http://schemas.microsoft.com/office/drawing/2014/main" id="{AFB275C9-87BB-4CB9-9375-1EC57E6CBB7A}"/>
              </a:ext>
            </a:extLst>
          </p:cNvPr>
          <p:cNvSpPr>
            <a:spLocks noGrp="1"/>
          </p:cNvSpPr>
          <p:nvPr>
            <p:ph type="ftr" sz="quarter" idx="11"/>
          </p:nvPr>
        </p:nvSpPr>
        <p:spPr/>
        <p:txBody>
          <a:bodyPr/>
          <a:lstStyle/>
          <a:p>
            <a:endParaRPr lang="es-MX"/>
          </a:p>
        </p:txBody>
      </p:sp>
      <p:sp>
        <p:nvSpPr>
          <p:cNvPr id="4" name="Slide Number Placeholder 3">
            <a:extLst>
              <a:ext uri="{FF2B5EF4-FFF2-40B4-BE49-F238E27FC236}">
                <a16:creationId xmlns:a16="http://schemas.microsoft.com/office/drawing/2014/main" id="{30472678-4A7E-4B7C-982E-720AD5E49866}"/>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791195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6E530-0F45-42C0-97CC-40B114E391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Content Placeholder 2">
            <a:extLst>
              <a:ext uri="{FF2B5EF4-FFF2-40B4-BE49-F238E27FC236}">
                <a16:creationId xmlns:a16="http://schemas.microsoft.com/office/drawing/2014/main" id="{2E0A1063-B6CF-4152-B413-DF847347CC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Text Placeholder 3">
            <a:extLst>
              <a:ext uri="{FF2B5EF4-FFF2-40B4-BE49-F238E27FC236}">
                <a16:creationId xmlns:a16="http://schemas.microsoft.com/office/drawing/2014/main" id="{7139D6C1-E2AB-481A-8FB2-2FBBB9DC86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AD6602-6055-4152-A488-95B57CC6406C}"/>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C79B720B-65F4-4B71-98B6-B2516989C554}"/>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ABA8D9AA-E535-4816-A86B-A8F469719BBB}"/>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249765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680D-EA0B-4071-8923-1CFE5B2D6C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MX"/>
          </a:p>
        </p:txBody>
      </p:sp>
      <p:sp>
        <p:nvSpPr>
          <p:cNvPr id="3" name="Picture Placeholder 2">
            <a:extLst>
              <a:ext uri="{FF2B5EF4-FFF2-40B4-BE49-F238E27FC236}">
                <a16:creationId xmlns:a16="http://schemas.microsoft.com/office/drawing/2014/main" id="{922D1E38-72DE-491A-A792-CBBB0C12C4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Text Placeholder 3">
            <a:extLst>
              <a:ext uri="{FF2B5EF4-FFF2-40B4-BE49-F238E27FC236}">
                <a16:creationId xmlns:a16="http://schemas.microsoft.com/office/drawing/2014/main" id="{4F24A76A-B6DD-4369-9D97-A88725DAED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1609F5-A3C2-47FB-9118-0A694ACBBCFF}"/>
              </a:ext>
            </a:extLst>
          </p:cNvPr>
          <p:cNvSpPr>
            <a:spLocks noGrp="1"/>
          </p:cNvSpPr>
          <p:nvPr>
            <p:ph type="dt" sz="half" idx="10"/>
          </p:nvPr>
        </p:nvSpPr>
        <p:spPr/>
        <p:txBody>
          <a:bodyPr/>
          <a:lstStyle/>
          <a:p>
            <a:fld id="{9EB44E5D-3C17-403F-87E6-3D81F47321A2}" type="datetimeFigureOut">
              <a:rPr lang="es-MX" smtClean="0"/>
              <a:t>22/12/2022</a:t>
            </a:fld>
            <a:endParaRPr lang="es-MX"/>
          </a:p>
        </p:txBody>
      </p:sp>
      <p:sp>
        <p:nvSpPr>
          <p:cNvPr id="6" name="Footer Placeholder 5">
            <a:extLst>
              <a:ext uri="{FF2B5EF4-FFF2-40B4-BE49-F238E27FC236}">
                <a16:creationId xmlns:a16="http://schemas.microsoft.com/office/drawing/2014/main" id="{4E40521A-549A-4159-A9A5-193F68E52910}"/>
              </a:ext>
            </a:extLst>
          </p:cNvPr>
          <p:cNvSpPr>
            <a:spLocks noGrp="1"/>
          </p:cNvSpPr>
          <p:nvPr>
            <p:ph type="ftr" sz="quarter" idx="11"/>
          </p:nvPr>
        </p:nvSpPr>
        <p:spPr/>
        <p:txBody>
          <a:bodyPr/>
          <a:lstStyle/>
          <a:p>
            <a:endParaRPr lang="es-MX"/>
          </a:p>
        </p:txBody>
      </p:sp>
      <p:sp>
        <p:nvSpPr>
          <p:cNvPr id="7" name="Slide Number Placeholder 6">
            <a:extLst>
              <a:ext uri="{FF2B5EF4-FFF2-40B4-BE49-F238E27FC236}">
                <a16:creationId xmlns:a16="http://schemas.microsoft.com/office/drawing/2014/main" id="{89AF678F-AF8C-44DB-A764-C77A7537A779}"/>
              </a:ext>
            </a:extLst>
          </p:cNvPr>
          <p:cNvSpPr>
            <a:spLocks noGrp="1"/>
          </p:cNvSpPr>
          <p:nvPr>
            <p:ph type="sldNum" sz="quarter" idx="12"/>
          </p:nvPr>
        </p:nvSpPr>
        <p:spPr/>
        <p:txBody>
          <a:bodyPr/>
          <a:lstStyle/>
          <a:p>
            <a:fld id="{C3060709-F844-411B-9053-20D4D5356A82}" type="slidenum">
              <a:rPr lang="es-MX" smtClean="0"/>
              <a:t>‹#›</a:t>
            </a:fld>
            <a:endParaRPr lang="es-MX"/>
          </a:p>
        </p:txBody>
      </p:sp>
    </p:spTree>
    <p:extLst>
      <p:ext uri="{BB962C8B-B14F-4D97-AF65-F5344CB8AC3E}">
        <p14:creationId xmlns:p14="http://schemas.microsoft.com/office/powerpoint/2010/main" val="1693139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theme" Target="../theme/theme2.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AB9AA1-BB8D-4227-83B2-AB96ECE46D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MX"/>
          </a:p>
        </p:txBody>
      </p:sp>
      <p:sp>
        <p:nvSpPr>
          <p:cNvPr id="3" name="Text Placeholder 2">
            <a:extLst>
              <a:ext uri="{FF2B5EF4-FFF2-40B4-BE49-F238E27FC236}">
                <a16:creationId xmlns:a16="http://schemas.microsoft.com/office/drawing/2014/main" id="{F95F1574-6BDE-4553-9179-27F01A776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Date Placeholder 3">
            <a:extLst>
              <a:ext uri="{FF2B5EF4-FFF2-40B4-BE49-F238E27FC236}">
                <a16:creationId xmlns:a16="http://schemas.microsoft.com/office/drawing/2014/main" id="{CDB6815C-3B39-49AD-AFA4-26CF2CBBB9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B44E5D-3C17-403F-87E6-3D81F47321A2}" type="datetimeFigureOut">
              <a:rPr lang="es-MX" smtClean="0"/>
              <a:t>22/12/2022</a:t>
            </a:fld>
            <a:endParaRPr lang="es-MX"/>
          </a:p>
        </p:txBody>
      </p:sp>
      <p:sp>
        <p:nvSpPr>
          <p:cNvPr id="5" name="Footer Placeholder 4">
            <a:extLst>
              <a:ext uri="{FF2B5EF4-FFF2-40B4-BE49-F238E27FC236}">
                <a16:creationId xmlns:a16="http://schemas.microsoft.com/office/drawing/2014/main" id="{DC335876-98A2-4502-A4AF-F3F3F6EDA5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Slide Number Placeholder 5">
            <a:extLst>
              <a:ext uri="{FF2B5EF4-FFF2-40B4-BE49-F238E27FC236}">
                <a16:creationId xmlns:a16="http://schemas.microsoft.com/office/drawing/2014/main" id="{F9355E44-3795-4553-9E14-C9DDD353DA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060709-F844-411B-9053-20D4D5356A82}" type="slidenum">
              <a:rPr lang="es-MX" smtClean="0"/>
              <a:t>‹#›</a:t>
            </a:fld>
            <a:endParaRPr lang="es-MX"/>
          </a:p>
        </p:txBody>
      </p:sp>
    </p:spTree>
    <p:extLst>
      <p:ext uri="{BB962C8B-B14F-4D97-AF65-F5344CB8AC3E}">
        <p14:creationId xmlns:p14="http://schemas.microsoft.com/office/powerpoint/2010/main" val="1724232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91503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p15:clr>
            <a:srgbClr val="C35EA4"/>
          </p15:clr>
        </p15:guide>
        <p15:guide id="32" pos="1498">
          <p15:clr>
            <a:srgbClr val="C35EA4"/>
          </p15:clr>
        </p15:guide>
        <p15:guide id="33" pos="2569">
          <p15:clr>
            <a:srgbClr val="C35EA4"/>
          </p15:clr>
        </p15:guide>
        <p15:guide id="34" pos="2711">
          <p15:clr>
            <a:srgbClr val="C35EA4"/>
          </p15:clr>
        </p15:guide>
        <p15:guide id="35" pos="3778">
          <p15:clr>
            <a:srgbClr val="C35EA4"/>
          </p15:clr>
        </p15:guide>
        <p15:guide id="36" pos="3924">
          <p15:clr>
            <a:srgbClr val="C35EA4"/>
          </p15:clr>
        </p15:guide>
        <p15:guide id="37" pos="4983">
          <p15:clr>
            <a:srgbClr val="C35EA4"/>
          </p15:clr>
        </p15:guide>
        <p15:guide id="38" pos="5127">
          <p15:clr>
            <a:srgbClr val="C35EA4"/>
          </p15:clr>
        </p15:guide>
        <p15:guide id="39" pos="6199">
          <p15:clr>
            <a:srgbClr val="C35EA4"/>
          </p15:clr>
        </p15:guide>
        <p15:guide id="40" pos="6342">
          <p15:clr>
            <a:srgbClr val="C35EA4"/>
          </p15:clr>
        </p15:guide>
        <p15:guide id="41" pos="264">
          <p15:clr>
            <a:srgbClr val="F26B43"/>
          </p15:clr>
        </p15:guide>
        <p15:guide id="42" pos="7416">
          <p15:clr>
            <a:srgbClr val="F26B43"/>
          </p15:clr>
        </p15:guide>
        <p15:guide id="43" orient="horz" pos="736">
          <p15:clr>
            <a:srgbClr val="5ACBF0"/>
          </p15:clr>
        </p15:guide>
        <p15:guide id="44" orient="horz" pos="1360">
          <p15:clr>
            <a:srgbClr val="5ACBF0"/>
          </p15:clr>
        </p15:guide>
        <p15:guide id="45" orient="horz" pos="593">
          <p15:clr>
            <a:srgbClr val="5ACBF0"/>
          </p15:clr>
        </p15:guide>
        <p15:guide id="46" orient="horz" pos="1484">
          <p15:clr>
            <a:srgbClr val="5ACBF0"/>
          </p15:clr>
        </p15:guide>
        <p15:guide id="47" orient="horz" pos="2088">
          <p15:clr>
            <a:srgbClr val="5ACBF0"/>
          </p15:clr>
        </p15:guide>
        <p15:guide id="48" orient="horz" pos="2254">
          <p15:clr>
            <a:srgbClr val="5ACBF0"/>
          </p15:clr>
        </p15:guide>
        <p15:guide id="49" orient="horz" pos="277">
          <p15:clr>
            <a:srgbClr val="F26B43"/>
          </p15:clr>
        </p15:guide>
        <p15:guide id="50" orient="horz" pos="4043">
          <p15:clr>
            <a:srgbClr val="F26B43"/>
          </p15:clr>
        </p15:guide>
        <p15:guide id="51" orient="horz" pos="2835">
          <p15:clr>
            <a:srgbClr val="5ACBF0"/>
          </p15:clr>
        </p15:guide>
        <p15:guide id="52" orient="horz" pos="2960">
          <p15:clr>
            <a:srgbClr val="5ACBF0"/>
          </p15:clr>
        </p15:guide>
        <p15:guide id="53" orient="horz" pos="3572">
          <p15:clr>
            <a:srgbClr val="5ACBF0"/>
          </p15:clr>
        </p15:guide>
        <p15:guide id="54" orient="horz" pos="3690">
          <p15:clr>
            <a:srgbClr val="5ACBF0"/>
          </p15:clr>
        </p15:guide>
        <p15:guide id="55" orient="horz" pos="91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GildardoRojas/Azure-Technical-Training/tree/main/DA-100%20-%20Analyzing%20Data%20with%20Power%20BI" TargetMode="External"/><Relationship Id="rId2" Type="http://schemas.openxmlformats.org/officeDocument/2006/relationships/hyperlink" Target="https://github.com/MicrosoftLearning/DP-500-Azure-Data-Analyst"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1</a:t>
            </a:r>
            <a:r>
              <a:rPr lang="en-US" sz="1400" b="1" dirty="0">
                <a:solidFill>
                  <a:schemeClr val="bg1">
                    <a:lumMod val="75000"/>
                  </a:schemeClr>
                </a:solidFill>
              </a:rPr>
              <a:t>12</a:t>
            </a:r>
            <a:endParaRPr lang="es-MX" b="1" dirty="0">
              <a:solidFill>
                <a:schemeClr val="bg1">
                  <a:lumMod val="75000"/>
                </a:schemeClr>
              </a:solidFill>
            </a:endParaRPr>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754168060"/>
              </p:ext>
            </p:extLst>
          </p:nvPr>
        </p:nvGraphicFramePr>
        <p:xfrm>
          <a:off x="838200" y="1679518"/>
          <a:ext cx="10515600" cy="381910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094514">
                  <a:extLst>
                    <a:ext uri="{9D8B030D-6E8A-4147-A177-3AD203B41FA5}">
                      <a16:colId xmlns:a16="http://schemas.microsoft.com/office/drawing/2014/main" val="3035390292"/>
                    </a:ext>
                  </a:extLst>
                </a:gridCol>
                <a:gridCol w="3096208">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739454">
                <a:tc>
                  <a:txBody>
                    <a:bodyPr/>
                    <a:lstStyle/>
                    <a:p>
                      <a:r>
                        <a:rPr lang="en-US" sz="1600" dirty="0"/>
                        <a:t>1. Introduction to data analytics on Azure (3)</a:t>
                      </a:r>
                      <a:endParaRPr lang="es-MX" sz="1600" dirty="0"/>
                    </a:p>
                  </a:txBody>
                  <a:tcPr/>
                </a:tc>
                <a:tc>
                  <a:txBody>
                    <a:bodyPr/>
                    <a:lstStyle/>
                    <a:p>
                      <a:r>
                        <a:rPr lang="en-US" sz="1600" dirty="0"/>
                        <a:t>Explore Azure data services for modern Analytics</a:t>
                      </a:r>
                    </a:p>
                    <a:p>
                      <a:r>
                        <a:rPr lang="en-US" sz="1600" dirty="0"/>
                        <a:t>Understand concepts of data analytics</a:t>
                      </a:r>
                    </a:p>
                    <a:p>
                      <a:r>
                        <a:rPr lang="en-US" sz="1600" dirty="0"/>
                        <a:t>Explore data analytics at scale</a:t>
                      </a:r>
                      <a:endParaRPr lang="es-MX"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MX" sz="1600" dirty="0"/>
                    </a:p>
                  </a:txBody>
                  <a:tcPr/>
                </a:tc>
                <a:extLst>
                  <a:ext uri="{0D108BD9-81ED-4DB2-BD59-A6C34878D82A}">
                    <a16:rowId xmlns:a16="http://schemas.microsoft.com/office/drawing/2014/main" val="2790949511"/>
                  </a:ext>
                </a:extLst>
              </a:tr>
              <a:tr h="1170801">
                <a:tc>
                  <a:txBody>
                    <a:bodyPr/>
                    <a:lstStyle/>
                    <a:p>
                      <a:r>
                        <a:rPr lang="en-US" sz="1600" dirty="0"/>
                        <a:t>2. Govern data across an enterprise (5)</a:t>
                      </a:r>
                      <a:endParaRPr lang="es-MX" sz="1600" dirty="0"/>
                    </a:p>
                  </a:txBody>
                  <a:tcPr/>
                </a:tc>
                <a:tc>
                  <a:txBody>
                    <a:bodyPr/>
                    <a:lstStyle/>
                    <a:p>
                      <a:r>
                        <a:rPr lang="en-US" sz="1600" dirty="0"/>
                        <a:t>Introduction to Microsoft Purview</a:t>
                      </a:r>
                    </a:p>
                    <a:p>
                      <a:r>
                        <a:rPr lang="en-US" sz="1600" dirty="0"/>
                        <a:t>Discover trusted data using Microsoft Purview</a:t>
                      </a:r>
                    </a:p>
                    <a:p>
                      <a:r>
                        <a:rPr lang="en-US" sz="1600" dirty="0"/>
                        <a:t>Catalog data artifacts by using Microsoft Purview</a:t>
                      </a:r>
                    </a:p>
                    <a:p>
                      <a:r>
                        <a:rPr lang="es-MX" sz="1600" dirty="0" err="1"/>
                        <a:t>Manage</a:t>
                      </a:r>
                      <a:r>
                        <a:rPr lang="es-MX" sz="1600" dirty="0"/>
                        <a:t> </a:t>
                      </a:r>
                      <a:r>
                        <a:rPr lang="es-MX" sz="1600" dirty="0" err="1"/>
                        <a:t>Power</a:t>
                      </a:r>
                      <a:r>
                        <a:rPr lang="es-MX" sz="1600" dirty="0"/>
                        <a:t> BI </a:t>
                      </a:r>
                      <a:r>
                        <a:rPr lang="es-MX" sz="1600" dirty="0" err="1"/>
                        <a:t>assets</a:t>
                      </a:r>
                      <a:r>
                        <a:rPr lang="es-MX" sz="1600" dirty="0"/>
                        <a:t> by </a:t>
                      </a:r>
                      <a:r>
                        <a:rPr lang="es-MX" sz="1600" dirty="0" err="1"/>
                        <a:t>using</a:t>
                      </a:r>
                      <a:r>
                        <a:rPr lang="es-MX" sz="1600" dirty="0"/>
                        <a:t> Microsoft </a:t>
                      </a:r>
                      <a:r>
                        <a:rPr lang="es-MX" sz="1600" dirty="0" err="1"/>
                        <a:t>Purview</a:t>
                      </a:r>
                      <a:endParaRPr lang="es-MX" sz="1600" dirty="0"/>
                    </a:p>
                    <a:p>
                      <a:r>
                        <a:rPr lang="es-MX" sz="1600" dirty="0" err="1">
                          <a:solidFill>
                            <a:schemeClr val="bg1">
                              <a:lumMod val="65000"/>
                            </a:schemeClr>
                          </a:solidFill>
                        </a:rPr>
                        <a:t>Integrate</a:t>
                      </a:r>
                      <a:r>
                        <a:rPr lang="es-MX" sz="1600" dirty="0">
                          <a:solidFill>
                            <a:schemeClr val="bg1">
                              <a:lumMod val="65000"/>
                            </a:schemeClr>
                          </a:solidFill>
                        </a:rPr>
                        <a:t> MS </a:t>
                      </a:r>
                      <a:r>
                        <a:rPr lang="es-MX" sz="1600" dirty="0" err="1">
                          <a:solidFill>
                            <a:schemeClr val="bg1">
                              <a:lumMod val="65000"/>
                            </a:schemeClr>
                          </a:solidFill>
                        </a:rPr>
                        <a:t>Purview</a:t>
                      </a:r>
                      <a:r>
                        <a:rPr lang="es-MX" sz="1600" dirty="0">
                          <a:solidFill>
                            <a:schemeClr val="bg1">
                              <a:lumMod val="65000"/>
                            </a:schemeClr>
                          </a:solidFill>
                        </a:rPr>
                        <a:t> and Azure </a:t>
                      </a:r>
                      <a:r>
                        <a:rPr lang="es-MX" sz="1600" dirty="0" err="1">
                          <a:solidFill>
                            <a:schemeClr val="bg1">
                              <a:lumMod val="65000"/>
                            </a:schemeClr>
                          </a:solidFill>
                        </a:rPr>
                        <a:t>Synapse</a:t>
                      </a:r>
                      <a:r>
                        <a:rPr lang="es-MX" sz="1600" dirty="0">
                          <a:solidFill>
                            <a:schemeClr val="bg1">
                              <a:lumMod val="65000"/>
                            </a:schemeClr>
                          </a:solidFill>
                        </a:rPr>
                        <a:t> </a:t>
                      </a:r>
                      <a:r>
                        <a:rPr lang="es-MX" sz="1600" dirty="0" err="1">
                          <a:solidFill>
                            <a:schemeClr val="bg1">
                              <a:lumMod val="65000"/>
                            </a:schemeClr>
                          </a:solidFill>
                        </a:rPr>
                        <a:t>Analytics</a:t>
                      </a:r>
                      <a:endParaRPr lang="es-MX" sz="1600" dirty="0">
                        <a:solidFill>
                          <a:schemeClr val="bg1">
                            <a:lumMod val="65000"/>
                          </a:schemeClr>
                        </a:solidFill>
                      </a:endParaRPr>
                    </a:p>
                  </a:txBody>
                  <a:tcPr/>
                </a:tc>
                <a:tc>
                  <a:txBody>
                    <a:bodyPr/>
                    <a:lstStyle/>
                    <a:p>
                      <a:endParaRPr lang="es-MX" sz="1600" dirty="0"/>
                    </a:p>
                  </a:txBody>
                  <a:tcPr/>
                </a:tc>
                <a:extLst>
                  <a:ext uri="{0D108BD9-81ED-4DB2-BD59-A6C34878D82A}">
                    <a16:rowId xmlns:a16="http://schemas.microsoft.com/office/drawing/2014/main" val="343805565"/>
                  </a:ext>
                </a:extLst>
              </a:tr>
              <a:tr h="955127">
                <a:tc>
                  <a:txBody>
                    <a:bodyPr/>
                    <a:lstStyle/>
                    <a:p>
                      <a:r>
                        <a:rPr lang="en-US" sz="1600" dirty="0"/>
                        <a:t>3. Model, query, and explore data in Azure Synapse (4)</a:t>
                      </a:r>
                      <a:endParaRPr lang="es-MX" sz="1600" dirty="0"/>
                    </a:p>
                  </a:txBody>
                  <a:tcPr/>
                </a:tc>
                <a:tc>
                  <a:txBody>
                    <a:bodyPr/>
                    <a:lstStyle/>
                    <a:p>
                      <a:r>
                        <a:rPr lang="en-US" sz="1600" dirty="0"/>
                        <a:t>Introduction to Azure Synapse Analytics</a:t>
                      </a:r>
                    </a:p>
                    <a:p>
                      <a:r>
                        <a:rPr lang="en-US" sz="1600" dirty="0"/>
                        <a:t>Use Azure Synapse serverless SQL Pool to query files in a data lake</a:t>
                      </a:r>
                    </a:p>
                    <a:p>
                      <a:r>
                        <a:rPr lang="en-US" sz="1600" dirty="0"/>
                        <a:t>Analyze data with Apache Spark in Azure Synapse Analytics</a:t>
                      </a:r>
                    </a:p>
                    <a:p>
                      <a:r>
                        <a:rPr lang="en-US" sz="1600" dirty="0"/>
                        <a:t>Analyze data in a relational data warehouse</a:t>
                      </a:r>
                    </a:p>
                  </a:txBody>
                  <a:tcPr/>
                </a:tc>
                <a:tc>
                  <a:txBody>
                    <a:bodyPr/>
                    <a:lstStyle/>
                    <a:p>
                      <a:pPr marL="0" indent="0">
                        <a:buNone/>
                      </a:pPr>
                      <a:r>
                        <a:rPr lang="es-MX" sz="1600" dirty="0"/>
                        <a:t>1. </a:t>
                      </a:r>
                      <a:r>
                        <a:rPr lang="es-MX" sz="1600" dirty="0" err="1"/>
                        <a:t>Query</a:t>
                      </a:r>
                      <a:r>
                        <a:rPr lang="es-MX" sz="1600" dirty="0"/>
                        <a:t> files </a:t>
                      </a:r>
                      <a:r>
                        <a:rPr lang="es-MX" sz="1600" dirty="0" err="1"/>
                        <a:t>using</a:t>
                      </a:r>
                      <a:r>
                        <a:rPr lang="es-MX" sz="1600" dirty="0"/>
                        <a:t> a </a:t>
                      </a:r>
                      <a:r>
                        <a:rPr lang="es-MX" sz="1600" dirty="0" err="1"/>
                        <a:t>serverless</a:t>
                      </a:r>
                      <a:r>
                        <a:rPr lang="es-MX" sz="1600" dirty="0"/>
                        <a:t> SQL pool. (45)</a:t>
                      </a:r>
                    </a:p>
                    <a:p>
                      <a:pPr marL="0" indent="0">
                        <a:buNone/>
                      </a:pPr>
                      <a:r>
                        <a:rPr lang="es-MX" sz="1600" dirty="0"/>
                        <a:t>2. </a:t>
                      </a:r>
                      <a:r>
                        <a:rPr lang="es-MX" sz="1600" dirty="0" err="1"/>
                        <a:t>Analyze</a:t>
                      </a:r>
                      <a:r>
                        <a:rPr lang="es-MX" sz="1600" dirty="0"/>
                        <a:t> data </a:t>
                      </a:r>
                      <a:r>
                        <a:rPr lang="es-MX" sz="1600" dirty="0" err="1"/>
                        <a:t>with</a:t>
                      </a:r>
                      <a:r>
                        <a:rPr lang="es-MX" sz="1600" dirty="0"/>
                        <a:t> </a:t>
                      </a:r>
                      <a:r>
                        <a:rPr lang="es-MX" sz="1600" dirty="0" err="1"/>
                        <a:t>Spark</a:t>
                      </a:r>
                      <a:r>
                        <a:rPr lang="es-MX" sz="1600" dirty="0"/>
                        <a:t> (45)</a:t>
                      </a:r>
                    </a:p>
                    <a:p>
                      <a:pPr marL="0" indent="0">
                        <a:buNone/>
                      </a:pPr>
                      <a:r>
                        <a:rPr lang="es-MX" sz="1600" dirty="0"/>
                        <a:t>3. Explore a </a:t>
                      </a:r>
                      <a:r>
                        <a:rPr lang="es-MX" sz="1600" dirty="0" err="1"/>
                        <a:t>Relational</a:t>
                      </a:r>
                      <a:r>
                        <a:rPr lang="es-MX" sz="1600" dirty="0"/>
                        <a:t> Data </a:t>
                      </a:r>
                      <a:r>
                        <a:rPr lang="es-MX" sz="1600" dirty="0" err="1"/>
                        <a:t>Warehouse</a:t>
                      </a:r>
                      <a:r>
                        <a:rPr lang="es-MX" sz="1600" dirty="0"/>
                        <a:t> (45)</a:t>
                      </a:r>
                    </a:p>
                  </a:txBody>
                  <a:tcPr/>
                </a:tc>
                <a:extLst>
                  <a:ext uri="{0D108BD9-81ED-4DB2-BD59-A6C34878D82A}">
                    <a16:rowId xmlns:a16="http://schemas.microsoft.com/office/drawing/2014/main" val="1831369998"/>
                  </a:ext>
                </a:extLst>
              </a:tr>
            </a:tbl>
          </a:graphicData>
        </a:graphic>
      </p:graphicFrame>
    </p:spTree>
    <p:extLst>
      <p:ext uri="{BB962C8B-B14F-4D97-AF65-F5344CB8AC3E}">
        <p14:creationId xmlns:p14="http://schemas.microsoft.com/office/powerpoint/2010/main" val="881412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2</a:t>
            </a:r>
            <a:r>
              <a:rPr lang="en-US" sz="1400" b="1" dirty="0">
                <a:solidFill>
                  <a:schemeClr val="bg1">
                    <a:lumMod val="75000"/>
                  </a:schemeClr>
                </a:solidFill>
              </a:rPr>
              <a:t>8</a:t>
            </a:r>
            <a:endParaRPr lang="es-MX"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4211840005"/>
              </p:ext>
            </p:extLst>
          </p:nvPr>
        </p:nvGraphicFramePr>
        <p:xfrm>
          <a:off x="838200" y="1679517"/>
          <a:ext cx="10515600" cy="445918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4618653">
                  <a:extLst>
                    <a:ext uri="{9D8B030D-6E8A-4147-A177-3AD203B41FA5}">
                      <a16:colId xmlns:a16="http://schemas.microsoft.com/office/drawing/2014/main" val="3035390292"/>
                    </a:ext>
                  </a:extLst>
                </a:gridCol>
                <a:gridCol w="3572069">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739454">
                <a:tc>
                  <a:txBody>
                    <a:bodyPr/>
                    <a:lstStyle/>
                    <a:p>
                      <a:r>
                        <a:rPr lang="es-MX" sz="1600" dirty="0"/>
                        <a:t>4. Prepare data </a:t>
                      </a:r>
                      <a:r>
                        <a:rPr lang="es-MX" sz="1600" dirty="0" err="1"/>
                        <a:t>for</a:t>
                      </a:r>
                      <a:r>
                        <a:rPr lang="es-MX" sz="1600" dirty="0"/>
                        <a:t> tabular </a:t>
                      </a:r>
                      <a:r>
                        <a:rPr lang="es-MX" sz="1600" dirty="0" err="1"/>
                        <a:t>models</a:t>
                      </a:r>
                      <a:r>
                        <a:rPr lang="es-MX" sz="1600" dirty="0"/>
                        <a:t> in </a:t>
                      </a:r>
                      <a:r>
                        <a:rPr lang="es-MX" sz="1600" dirty="0" err="1"/>
                        <a:t>Power</a:t>
                      </a:r>
                      <a:r>
                        <a:rPr lang="es-MX" sz="1600" dirty="0"/>
                        <a:t> BI (3)</a:t>
                      </a:r>
                    </a:p>
                  </a:txBody>
                  <a:tcPr/>
                </a:tc>
                <a:tc>
                  <a:txBody>
                    <a:bodyPr/>
                    <a:lstStyle/>
                    <a:p>
                      <a:r>
                        <a:rPr lang="es-MX" sz="1600" dirty="0" err="1"/>
                        <a:t>Choose</a:t>
                      </a:r>
                      <a:r>
                        <a:rPr lang="es-MX" sz="1600" dirty="0"/>
                        <a:t> a </a:t>
                      </a:r>
                      <a:r>
                        <a:rPr lang="es-MX" sz="1600" dirty="0" err="1"/>
                        <a:t>Power</a:t>
                      </a:r>
                      <a:r>
                        <a:rPr lang="es-MX" sz="1600" dirty="0"/>
                        <a:t> BI </a:t>
                      </a:r>
                      <a:r>
                        <a:rPr lang="es-MX" sz="1600" dirty="0" err="1"/>
                        <a:t>model</a:t>
                      </a:r>
                      <a:r>
                        <a:rPr lang="es-MX" sz="1600" dirty="0"/>
                        <a:t> </a:t>
                      </a:r>
                      <a:r>
                        <a:rPr lang="es-MX" sz="1600" dirty="0" err="1"/>
                        <a:t>framework</a:t>
                      </a:r>
                      <a:endParaRPr lang="es-MX" sz="1600" dirty="0"/>
                    </a:p>
                    <a:p>
                      <a:r>
                        <a:rPr lang="es-MX" sz="1600" dirty="0" err="1"/>
                        <a:t>Understand</a:t>
                      </a:r>
                      <a:r>
                        <a:rPr lang="es-MX" sz="1600" dirty="0"/>
                        <a:t> </a:t>
                      </a:r>
                      <a:r>
                        <a:rPr lang="es-MX" sz="1600" dirty="0" err="1"/>
                        <a:t>scalability</a:t>
                      </a:r>
                      <a:r>
                        <a:rPr lang="es-MX" sz="1600" dirty="0"/>
                        <a:t> in </a:t>
                      </a:r>
                      <a:r>
                        <a:rPr lang="es-MX" sz="1600" dirty="0" err="1"/>
                        <a:t>Power</a:t>
                      </a:r>
                      <a:r>
                        <a:rPr lang="es-MX" sz="1600" dirty="0"/>
                        <a:t> BI</a:t>
                      </a:r>
                    </a:p>
                    <a:p>
                      <a:r>
                        <a:rPr lang="es-MX" sz="1600" dirty="0" err="1"/>
                        <a:t>Create</a:t>
                      </a:r>
                      <a:r>
                        <a:rPr lang="es-MX" sz="1600" dirty="0"/>
                        <a:t> and </a:t>
                      </a:r>
                      <a:r>
                        <a:rPr lang="es-MX" sz="1600" dirty="0" err="1"/>
                        <a:t>manage</a:t>
                      </a:r>
                      <a:r>
                        <a:rPr lang="es-MX" sz="1600" dirty="0"/>
                        <a:t> </a:t>
                      </a:r>
                      <a:r>
                        <a:rPr lang="es-MX" sz="1600" dirty="0" err="1"/>
                        <a:t>scalable</a:t>
                      </a:r>
                      <a:r>
                        <a:rPr lang="es-MX" sz="1600" dirty="0"/>
                        <a:t> </a:t>
                      </a:r>
                      <a:r>
                        <a:rPr lang="es-MX" sz="1600" dirty="0" err="1"/>
                        <a:t>Power</a:t>
                      </a:r>
                      <a:r>
                        <a:rPr lang="es-MX" sz="1600" dirty="0"/>
                        <a:t> BI </a:t>
                      </a:r>
                      <a:r>
                        <a:rPr lang="es-MX" sz="1600" dirty="0" err="1"/>
                        <a:t>dataflows</a:t>
                      </a:r>
                      <a:endParaRPr lang="es-MX" sz="1600" dirty="0"/>
                    </a:p>
                  </a:txBody>
                  <a:tcPr/>
                </a:tc>
                <a:tc>
                  <a:txBody>
                    <a:bodyPr/>
                    <a:lstStyle/>
                    <a:p>
                      <a:pPr marL="0" indent="0">
                        <a:buFont typeface="+mj-lt"/>
                        <a:buNone/>
                      </a:pPr>
                      <a:r>
                        <a:rPr lang="es-MX" sz="1600" dirty="0"/>
                        <a:t>4. </a:t>
                      </a:r>
                      <a:r>
                        <a:rPr lang="es-MX" sz="1600" dirty="0" err="1"/>
                        <a:t>Create</a:t>
                      </a:r>
                      <a:r>
                        <a:rPr lang="es-MX" sz="1600" dirty="0"/>
                        <a:t> a </a:t>
                      </a:r>
                      <a:r>
                        <a:rPr lang="es-MX" sz="1600" dirty="0" err="1"/>
                        <a:t>star</a:t>
                      </a:r>
                      <a:r>
                        <a:rPr lang="es-MX" sz="1600" dirty="0"/>
                        <a:t> </a:t>
                      </a:r>
                      <a:r>
                        <a:rPr lang="es-MX" sz="1600" dirty="0" err="1"/>
                        <a:t>schema</a:t>
                      </a:r>
                      <a:r>
                        <a:rPr lang="es-MX" sz="1600" dirty="0"/>
                        <a:t> </a:t>
                      </a:r>
                      <a:r>
                        <a:rPr lang="es-MX" sz="1600" dirty="0" err="1"/>
                        <a:t>model</a:t>
                      </a:r>
                      <a:r>
                        <a:rPr lang="es-MX" sz="1600" dirty="0"/>
                        <a:t> (30)</a:t>
                      </a:r>
                    </a:p>
                    <a:p>
                      <a:pPr marL="0" indent="0">
                        <a:buFont typeface="+mj-lt"/>
                        <a:buNone/>
                      </a:pPr>
                      <a:r>
                        <a:rPr lang="es-MX" sz="1600" dirty="0"/>
                        <a:t>5. </a:t>
                      </a:r>
                      <a:r>
                        <a:rPr lang="es-MX" sz="1600" dirty="0" err="1"/>
                        <a:t>Create</a:t>
                      </a:r>
                      <a:r>
                        <a:rPr lang="es-MX" sz="1600" dirty="0"/>
                        <a:t> a data Flow (45)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600" dirty="0"/>
                    </a:p>
                  </a:txBody>
                  <a:tcPr/>
                </a:tc>
                <a:extLst>
                  <a:ext uri="{0D108BD9-81ED-4DB2-BD59-A6C34878D82A}">
                    <a16:rowId xmlns:a16="http://schemas.microsoft.com/office/drawing/2014/main" val="639513073"/>
                  </a:ext>
                </a:extLst>
              </a:tr>
              <a:tr h="739454">
                <a:tc>
                  <a:txBody>
                    <a:bodyPr/>
                    <a:lstStyle/>
                    <a:p>
                      <a:r>
                        <a:rPr lang="es-MX" sz="1600" dirty="0"/>
                        <a:t>5. </a:t>
                      </a:r>
                      <a:r>
                        <a:rPr lang="es-MX" sz="1600" dirty="0" err="1"/>
                        <a:t>Design</a:t>
                      </a:r>
                      <a:r>
                        <a:rPr lang="es-MX" sz="1600" dirty="0"/>
                        <a:t> and </a:t>
                      </a:r>
                      <a:r>
                        <a:rPr lang="es-MX" sz="1600" dirty="0" err="1"/>
                        <a:t>build</a:t>
                      </a:r>
                      <a:r>
                        <a:rPr lang="es-MX" sz="1600" dirty="0"/>
                        <a:t> tabular </a:t>
                      </a:r>
                      <a:r>
                        <a:rPr lang="es-MX" sz="1600" dirty="0" err="1"/>
                        <a:t>models</a:t>
                      </a:r>
                      <a:r>
                        <a:rPr lang="es-MX" sz="1600" dirty="0"/>
                        <a:t> (5)</a:t>
                      </a:r>
                    </a:p>
                  </a:txBody>
                  <a:tcPr/>
                </a:tc>
                <a:tc>
                  <a:txBody>
                    <a:bodyPr/>
                    <a:lstStyle/>
                    <a:p>
                      <a:r>
                        <a:rPr lang="es-MX" sz="1600" dirty="0" err="1"/>
                        <a:t>Create</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endParaRPr lang="es-MX" sz="1600" dirty="0"/>
                    </a:p>
                    <a:p>
                      <a:r>
                        <a:rPr lang="es-MX" sz="1600" dirty="0" err="1"/>
                        <a:t>Understand</a:t>
                      </a:r>
                      <a:r>
                        <a:rPr lang="es-MX" sz="1600" dirty="0"/>
                        <a:t> DAX </a:t>
                      </a:r>
                      <a:r>
                        <a:rPr lang="es-MX" sz="1600" dirty="0" err="1"/>
                        <a:t>concepts</a:t>
                      </a:r>
                      <a:endParaRPr lang="es-MX" sz="1600" dirty="0"/>
                    </a:p>
                    <a:p>
                      <a:r>
                        <a:rPr lang="es-MX" sz="1600" dirty="0" err="1"/>
                        <a:t>Create</a:t>
                      </a:r>
                      <a:r>
                        <a:rPr lang="es-MX" sz="1600" dirty="0"/>
                        <a:t> </a:t>
                      </a:r>
                      <a:r>
                        <a:rPr lang="es-MX" sz="1600" dirty="0" err="1"/>
                        <a:t>calculation</a:t>
                      </a:r>
                      <a:r>
                        <a:rPr lang="es-MX" sz="1600" dirty="0"/>
                        <a:t> </a:t>
                      </a:r>
                      <a:r>
                        <a:rPr lang="es-MX" sz="1600" dirty="0" err="1"/>
                        <a:t>groups</a:t>
                      </a:r>
                      <a:endParaRPr lang="es-MX" sz="1600" dirty="0"/>
                    </a:p>
                    <a:p>
                      <a:r>
                        <a:rPr lang="es-MX" sz="1600" dirty="0" err="1"/>
                        <a:t>Enforce</a:t>
                      </a:r>
                      <a:r>
                        <a:rPr lang="es-MX" sz="1600" dirty="0"/>
                        <a:t> </a:t>
                      </a:r>
                      <a:r>
                        <a:rPr lang="es-MX" sz="1600" dirty="0" err="1"/>
                        <a:t>Power</a:t>
                      </a:r>
                      <a:r>
                        <a:rPr lang="es-MX" sz="1600" dirty="0"/>
                        <a:t> BI </a:t>
                      </a:r>
                      <a:r>
                        <a:rPr lang="es-MX" sz="1600" dirty="0" err="1"/>
                        <a:t>model</a:t>
                      </a:r>
                      <a:r>
                        <a:rPr lang="es-MX" sz="1600" dirty="0"/>
                        <a:t> Security</a:t>
                      </a:r>
                    </a:p>
                    <a:p>
                      <a:r>
                        <a:rPr lang="es-MX" sz="1600" dirty="0"/>
                        <a:t>Use </a:t>
                      </a:r>
                      <a:r>
                        <a:rPr lang="es-MX" sz="1600" dirty="0" err="1"/>
                        <a:t>tools</a:t>
                      </a:r>
                      <a:r>
                        <a:rPr lang="es-MX" sz="1600" dirty="0"/>
                        <a:t> </a:t>
                      </a:r>
                      <a:r>
                        <a:rPr lang="es-MX" sz="1600" dirty="0" err="1"/>
                        <a:t>to</a:t>
                      </a:r>
                      <a:r>
                        <a:rPr lang="es-MX" sz="1600" dirty="0"/>
                        <a:t> </a:t>
                      </a:r>
                      <a:r>
                        <a:rPr lang="es-MX" sz="1600" dirty="0" err="1"/>
                        <a:t>optimize</a:t>
                      </a:r>
                      <a:r>
                        <a:rPr lang="es-MX" sz="1600" dirty="0"/>
                        <a:t> </a:t>
                      </a:r>
                      <a:r>
                        <a:rPr lang="es-MX" sz="1600" dirty="0" err="1"/>
                        <a:t>Power</a:t>
                      </a:r>
                      <a:r>
                        <a:rPr lang="es-MX" sz="1600" dirty="0"/>
                        <a:t> BI performance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Work</a:t>
                      </a:r>
                      <a:r>
                        <a:rPr lang="es-MX" sz="1600" dirty="0"/>
                        <a:t> </a:t>
                      </a:r>
                      <a:r>
                        <a:rPr lang="es-MX" sz="1600" dirty="0" err="1"/>
                        <a:t>with</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7. </a:t>
                      </a:r>
                      <a:r>
                        <a:rPr lang="es-MX" sz="1600" dirty="0" err="1"/>
                        <a:t>Create</a:t>
                      </a:r>
                      <a:r>
                        <a:rPr lang="es-MX" sz="1600" dirty="0"/>
                        <a:t> </a:t>
                      </a:r>
                      <a:r>
                        <a:rPr lang="es-MX" sz="1600" dirty="0" err="1"/>
                        <a:t>calculation</a:t>
                      </a:r>
                      <a:r>
                        <a:rPr lang="es-MX" sz="1600" dirty="0"/>
                        <a:t> </a:t>
                      </a:r>
                      <a:r>
                        <a:rPr lang="es-MX" sz="1600" dirty="0" err="1"/>
                        <a:t>groups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bg1">
                              <a:lumMod val="50000"/>
                            </a:schemeClr>
                          </a:solidFill>
                        </a:rPr>
                        <a:t>8. </a:t>
                      </a:r>
                      <a:r>
                        <a:rPr lang="es-MX" sz="1600" dirty="0" err="1">
                          <a:solidFill>
                            <a:schemeClr val="bg1">
                              <a:lumMod val="50000"/>
                            </a:schemeClr>
                          </a:solidFill>
                        </a:rPr>
                        <a:t>Create</a:t>
                      </a:r>
                      <a:r>
                        <a:rPr lang="es-MX" sz="1600" dirty="0">
                          <a:solidFill>
                            <a:schemeClr val="bg1">
                              <a:lumMod val="50000"/>
                            </a:schemeClr>
                          </a:solidFill>
                        </a:rPr>
                        <a:t> a composite </a:t>
                      </a:r>
                      <a:r>
                        <a:rPr lang="es-MX" sz="1600" dirty="0" err="1">
                          <a:solidFill>
                            <a:schemeClr val="bg1">
                              <a:lumMod val="50000"/>
                            </a:schemeClr>
                          </a:solidFill>
                        </a:rPr>
                        <a:t>model</a:t>
                      </a:r>
                      <a:r>
                        <a:rPr lang="es-MX" sz="1600" dirty="0">
                          <a:solidFill>
                            <a:schemeClr val="bg1">
                              <a:lumMod val="50000"/>
                            </a:schemeClr>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9. </a:t>
                      </a:r>
                      <a:r>
                        <a:rPr lang="es-MX" sz="1600" b="0" dirty="0" err="1">
                          <a:solidFill>
                            <a:schemeClr val="tx1"/>
                          </a:solidFill>
                        </a:rPr>
                        <a:t>Enforce</a:t>
                      </a:r>
                      <a:r>
                        <a:rPr lang="es-MX" sz="1600" b="0" dirty="0">
                          <a:solidFill>
                            <a:schemeClr val="tx1"/>
                          </a:solidFill>
                        </a:rPr>
                        <a:t> </a:t>
                      </a:r>
                      <a:r>
                        <a:rPr lang="es-MX" sz="1600" b="0" dirty="0" err="1">
                          <a:solidFill>
                            <a:schemeClr val="tx1"/>
                          </a:solidFill>
                        </a:rPr>
                        <a:t>model</a:t>
                      </a:r>
                      <a:r>
                        <a:rPr lang="es-MX" sz="1600" b="0" dirty="0">
                          <a:solidFill>
                            <a:schemeClr val="tx1"/>
                          </a:solidFill>
                        </a:rPr>
                        <a:t> Security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10. </a:t>
                      </a:r>
                      <a:r>
                        <a:rPr lang="es-MX" sz="1600" b="0" dirty="0" err="1">
                          <a:solidFill>
                            <a:schemeClr val="tx1"/>
                          </a:solidFill>
                        </a:rPr>
                        <a:t>Improve</a:t>
                      </a:r>
                      <a:r>
                        <a:rPr lang="es-MX" sz="1600" b="0" dirty="0">
                          <a:solidFill>
                            <a:schemeClr val="tx1"/>
                          </a:solidFill>
                        </a:rPr>
                        <a:t> performance </a:t>
                      </a:r>
                      <a:r>
                        <a:rPr lang="es-MX" sz="1600" b="0" dirty="0" err="1">
                          <a:solidFill>
                            <a:schemeClr val="tx1"/>
                          </a:solidFill>
                        </a:rPr>
                        <a:t>with</a:t>
                      </a:r>
                      <a:r>
                        <a:rPr lang="es-MX" sz="1600" b="0" dirty="0">
                          <a:solidFill>
                            <a:schemeClr val="tx1"/>
                          </a:solidFill>
                        </a:rPr>
                        <a:t> </a:t>
                      </a:r>
                      <a:r>
                        <a:rPr lang="es-MX" sz="1600" b="0" dirty="0" err="1">
                          <a:solidFill>
                            <a:schemeClr val="tx1"/>
                          </a:solidFill>
                        </a:rPr>
                        <a:t>hybrid</a:t>
                      </a:r>
                      <a:r>
                        <a:rPr lang="es-MX" sz="1600" b="0" dirty="0">
                          <a:solidFill>
                            <a:schemeClr val="tx1"/>
                          </a:solidFill>
                        </a:rPr>
                        <a:t> tables.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11.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with</a:t>
                      </a:r>
                      <a:r>
                        <a:rPr lang="es-MX" sz="1600" dirty="0">
                          <a:solidFill>
                            <a:schemeClr val="tx1"/>
                          </a:solidFill>
                        </a:rPr>
                        <a:t> dual </a:t>
                      </a:r>
                      <a:r>
                        <a:rPr lang="es-MX" sz="1600" dirty="0" err="1">
                          <a:solidFill>
                            <a:schemeClr val="tx1"/>
                          </a:solidFill>
                        </a:rPr>
                        <a:t>storage</a:t>
                      </a:r>
                      <a:r>
                        <a:rPr lang="es-MX" sz="1600" dirty="0">
                          <a:solidFill>
                            <a:schemeClr val="tx1"/>
                          </a:solidFill>
                        </a:rPr>
                        <a:t> </a:t>
                      </a:r>
                      <a:r>
                        <a:rPr lang="es-MX" sz="1600" dirty="0" err="1">
                          <a:solidFill>
                            <a:schemeClr val="tx1"/>
                          </a:solidFill>
                        </a:rPr>
                        <a:t>mode</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12.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using</a:t>
                      </a:r>
                      <a:r>
                        <a:rPr lang="es-MX" sz="1600" dirty="0">
                          <a:solidFill>
                            <a:schemeClr val="tx1"/>
                          </a:solidFill>
                        </a:rPr>
                        <a:t> </a:t>
                      </a:r>
                      <a:r>
                        <a:rPr lang="es-MX" sz="1600" dirty="0" err="1">
                          <a:solidFill>
                            <a:schemeClr val="tx1"/>
                          </a:solidFill>
                        </a:rPr>
                        <a:t>aggregations</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13 Use </a:t>
                      </a:r>
                      <a:r>
                        <a:rPr lang="es-MX" sz="1600" dirty="0" err="1">
                          <a:solidFill>
                            <a:schemeClr val="tx1"/>
                          </a:solidFill>
                        </a:rPr>
                        <a:t>tools</a:t>
                      </a:r>
                      <a:r>
                        <a:rPr lang="es-MX" sz="1600" dirty="0">
                          <a:solidFill>
                            <a:schemeClr val="tx1"/>
                          </a:solidFill>
                        </a:rPr>
                        <a:t> </a:t>
                      </a:r>
                      <a:r>
                        <a:rPr lang="es-MX" sz="1600" dirty="0" err="1">
                          <a:solidFill>
                            <a:schemeClr val="tx1"/>
                          </a:solidFill>
                        </a:rPr>
                        <a:t>to</a:t>
                      </a:r>
                      <a:r>
                        <a:rPr lang="es-MX" sz="1600" dirty="0">
                          <a:solidFill>
                            <a:schemeClr val="tx1"/>
                          </a:solidFill>
                        </a:rPr>
                        <a:t> </a:t>
                      </a:r>
                      <a:r>
                        <a:rPr lang="es-MX" sz="1600" dirty="0" err="1">
                          <a:solidFill>
                            <a:schemeClr val="tx1"/>
                          </a:solidFill>
                        </a:rPr>
                        <a:t>optimize</a:t>
                      </a:r>
                      <a:r>
                        <a:rPr lang="es-MX" sz="1600" dirty="0">
                          <a:solidFill>
                            <a:schemeClr val="tx1"/>
                          </a:solidFill>
                        </a:rPr>
                        <a:t> </a:t>
                      </a:r>
                      <a:r>
                        <a:rPr lang="es-MX" sz="1600" dirty="0" err="1">
                          <a:solidFill>
                            <a:schemeClr val="tx1"/>
                          </a:solidFill>
                        </a:rPr>
                        <a:t>Power</a:t>
                      </a:r>
                      <a:r>
                        <a:rPr lang="es-MX" sz="1600" dirty="0">
                          <a:solidFill>
                            <a:schemeClr val="tx1"/>
                          </a:solidFill>
                        </a:rPr>
                        <a:t> BI performance (30)</a:t>
                      </a:r>
                    </a:p>
                  </a:txBody>
                  <a:tcPr/>
                </a:tc>
                <a:extLst>
                  <a:ext uri="{0D108BD9-81ED-4DB2-BD59-A6C34878D82A}">
                    <a16:rowId xmlns:a16="http://schemas.microsoft.com/office/drawing/2014/main" val="2790949511"/>
                  </a:ext>
                </a:extLst>
              </a:tr>
            </a:tbl>
          </a:graphicData>
        </a:graphic>
      </p:graphicFrame>
    </p:spTree>
    <p:extLst>
      <p:ext uri="{BB962C8B-B14F-4D97-AF65-F5344CB8AC3E}">
        <p14:creationId xmlns:p14="http://schemas.microsoft.com/office/powerpoint/2010/main" val="2740285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3</a:t>
            </a:r>
            <a:r>
              <a:rPr lang="en-US" sz="1400" b="1" dirty="0">
                <a:solidFill>
                  <a:schemeClr val="bg1">
                    <a:lumMod val="75000"/>
                  </a:schemeClr>
                </a:solidFill>
              </a:rPr>
              <a:t>8</a:t>
            </a:r>
            <a:endParaRPr lang="es-MX" sz="1400"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777899606"/>
              </p:ext>
            </p:extLst>
          </p:nvPr>
        </p:nvGraphicFramePr>
        <p:xfrm>
          <a:off x="838200" y="1679517"/>
          <a:ext cx="10515600" cy="4946861"/>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197151">
                  <a:extLst>
                    <a:ext uri="{9D8B030D-6E8A-4147-A177-3AD203B41FA5}">
                      <a16:colId xmlns:a16="http://schemas.microsoft.com/office/drawing/2014/main" val="3035390292"/>
                    </a:ext>
                  </a:extLst>
                </a:gridCol>
                <a:gridCol w="2993571">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1170801">
                <a:tc>
                  <a:txBody>
                    <a:bodyPr/>
                    <a:lstStyle/>
                    <a:p>
                      <a:r>
                        <a:rPr lang="es-MX" sz="1600" dirty="0"/>
                        <a:t>5. </a:t>
                      </a:r>
                      <a:r>
                        <a:rPr lang="es-MX" sz="1600" dirty="0" err="1"/>
                        <a:t>Design</a:t>
                      </a:r>
                      <a:r>
                        <a:rPr lang="es-MX" sz="1600" dirty="0"/>
                        <a:t> and </a:t>
                      </a:r>
                      <a:r>
                        <a:rPr lang="es-MX" sz="1600" dirty="0" err="1"/>
                        <a:t>build</a:t>
                      </a:r>
                      <a:r>
                        <a:rPr lang="es-MX" sz="1600" dirty="0"/>
                        <a:t> tabular </a:t>
                      </a:r>
                      <a:r>
                        <a:rPr lang="es-MX" sz="1600" dirty="0" err="1"/>
                        <a:t>models</a:t>
                      </a:r>
                      <a:r>
                        <a:rPr lang="es-MX" sz="1600" dirty="0"/>
                        <a:t> (5)</a:t>
                      </a:r>
                    </a:p>
                  </a:txBody>
                  <a:tcPr/>
                </a:tc>
                <a:tc>
                  <a:txBody>
                    <a:bodyPr/>
                    <a:lstStyle/>
                    <a:p>
                      <a:r>
                        <a:rPr lang="es-MX" sz="1600" dirty="0" err="1"/>
                        <a:t>Create</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endParaRPr lang="es-MX" sz="1600" dirty="0"/>
                    </a:p>
                    <a:p>
                      <a:r>
                        <a:rPr lang="es-MX" sz="1600" dirty="0" err="1"/>
                        <a:t>Understand</a:t>
                      </a:r>
                      <a:r>
                        <a:rPr lang="es-MX" sz="1600" dirty="0"/>
                        <a:t> DAX </a:t>
                      </a:r>
                      <a:r>
                        <a:rPr lang="es-MX" sz="1600" dirty="0" err="1"/>
                        <a:t>concepts</a:t>
                      </a:r>
                      <a:endParaRPr lang="es-MX" sz="1600" dirty="0"/>
                    </a:p>
                    <a:p>
                      <a:r>
                        <a:rPr lang="es-MX" sz="1600" dirty="0" err="1"/>
                        <a:t>Create</a:t>
                      </a:r>
                      <a:r>
                        <a:rPr lang="es-MX" sz="1600" dirty="0"/>
                        <a:t> </a:t>
                      </a:r>
                      <a:r>
                        <a:rPr lang="es-MX" sz="1600" dirty="0" err="1"/>
                        <a:t>calculation</a:t>
                      </a:r>
                      <a:r>
                        <a:rPr lang="es-MX" sz="1600" dirty="0"/>
                        <a:t> </a:t>
                      </a:r>
                      <a:r>
                        <a:rPr lang="es-MX" sz="1600" dirty="0" err="1"/>
                        <a:t>groups</a:t>
                      </a:r>
                      <a:endParaRPr lang="es-MX" sz="1600" dirty="0"/>
                    </a:p>
                    <a:p>
                      <a:r>
                        <a:rPr lang="es-MX" sz="1600" dirty="0" err="1"/>
                        <a:t>Enforce</a:t>
                      </a:r>
                      <a:r>
                        <a:rPr lang="es-MX" sz="1600" dirty="0"/>
                        <a:t> </a:t>
                      </a:r>
                      <a:r>
                        <a:rPr lang="es-MX" sz="1600" dirty="0" err="1"/>
                        <a:t>Power</a:t>
                      </a:r>
                      <a:r>
                        <a:rPr lang="es-MX" sz="1600" dirty="0"/>
                        <a:t> BI </a:t>
                      </a:r>
                      <a:r>
                        <a:rPr lang="es-MX" sz="1600" dirty="0" err="1"/>
                        <a:t>model</a:t>
                      </a:r>
                      <a:r>
                        <a:rPr lang="es-MX" sz="1600" dirty="0"/>
                        <a:t> Security</a:t>
                      </a:r>
                    </a:p>
                    <a:p>
                      <a:r>
                        <a:rPr lang="es-MX" sz="1600" dirty="0"/>
                        <a:t>Use </a:t>
                      </a:r>
                      <a:r>
                        <a:rPr lang="es-MX" sz="1600"/>
                        <a:t>tools</a:t>
                      </a:r>
                      <a:r>
                        <a:rPr lang="es-MX" sz="1600" dirty="0"/>
                        <a:t> </a:t>
                      </a:r>
                      <a:r>
                        <a:rPr lang="es-MX" sz="1600" dirty="0" err="1"/>
                        <a:t>to</a:t>
                      </a:r>
                      <a:r>
                        <a:rPr lang="es-MX" sz="1600" dirty="0"/>
                        <a:t> </a:t>
                      </a:r>
                      <a:r>
                        <a:rPr lang="es-MX" sz="1600" dirty="0" err="1"/>
                        <a:t>optimize</a:t>
                      </a:r>
                      <a:r>
                        <a:rPr lang="es-MX" sz="1600" dirty="0"/>
                        <a:t> </a:t>
                      </a:r>
                      <a:r>
                        <a:rPr lang="es-MX" sz="1600" dirty="0" err="1"/>
                        <a:t>Power</a:t>
                      </a:r>
                      <a:r>
                        <a:rPr lang="es-MX" sz="1600" dirty="0"/>
                        <a:t> BI performance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Work</a:t>
                      </a:r>
                      <a:r>
                        <a:rPr lang="es-MX" sz="1600" dirty="0"/>
                        <a:t> </a:t>
                      </a:r>
                      <a:r>
                        <a:rPr lang="es-MX" sz="1600" dirty="0" err="1"/>
                        <a:t>with</a:t>
                      </a:r>
                      <a:r>
                        <a:rPr lang="es-MX" sz="1600" dirty="0"/>
                        <a:t> </a:t>
                      </a:r>
                      <a:r>
                        <a:rPr lang="es-MX" sz="1600" dirty="0" err="1"/>
                        <a:t>Power</a:t>
                      </a:r>
                      <a:r>
                        <a:rPr lang="es-MX" sz="1600" dirty="0"/>
                        <a:t> BI </a:t>
                      </a:r>
                      <a:r>
                        <a:rPr lang="es-MX" sz="1600" dirty="0" err="1"/>
                        <a:t>model</a:t>
                      </a:r>
                      <a:r>
                        <a:rPr lang="es-MX" sz="1600" dirty="0"/>
                        <a:t> </a:t>
                      </a:r>
                      <a:r>
                        <a:rPr lang="es-MX" sz="1600" dirty="0" err="1"/>
                        <a:t>relationships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7. </a:t>
                      </a:r>
                      <a:r>
                        <a:rPr lang="es-MX" sz="1600" dirty="0" err="1"/>
                        <a:t>Create</a:t>
                      </a:r>
                      <a:r>
                        <a:rPr lang="es-MX" sz="1600" dirty="0"/>
                        <a:t> </a:t>
                      </a:r>
                      <a:r>
                        <a:rPr lang="es-MX" sz="1600" dirty="0" err="1"/>
                        <a:t>calculation</a:t>
                      </a:r>
                      <a:r>
                        <a:rPr lang="es-MX" sz="1600" dirty="0"/>
                        <a:t> </a:t>
                      </a:r>
                      <a:r>
                        <a:rPr lang="es-MX" sz="1600" dirty="0" err="1"/>
                        <a:t>groups</a:t>
                      </a:r>
                      <a:r>
                        <a:rPr lang="es-MX" sz="1600" dirty="0"/>
                        <a:t>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bg1">
                              <a:lumMod val="50000"/>
                            </a:schemeClr>
                          </a:solidFill>
                        </a:rPr>
                        <a:t>8. </a:t>
                      </a:r>
                      <a:r>
                        <a:rPr lang="es-MX" sz="1600" dirty="0" err="1">
                          <a:solidFill>
                            <a:schemeClr val="bg1">
                              <a:lumMod val="50000"/>
                            </a:schemeClr>
                          </a:solidFill>
                        </a:rPr>
                        <a:t>Create</a:t>
                      </a:r>
                      <a:r>
                        <a:rPr lang="es-MX" sz="1600" dirty="0">
                          <a:solidFill>
                            <a:schemeClr val="bg1">
                              <a:lumMod val="50000"/>
                            </a:schemeClr>
                          </a:solidFill>
                        </a:rPr>
                        <a:t> a composite </a:t>
                      </a:r>
                      <a:r>
                        <a:rPr lang="es-MX" sz="1600" dirty="0" err="1">
                          <a:solidFill>
                            <a:schemeClr val="bg1">
                              <a:lumMod val="50000"/>
                            </a:schemeClr>
                          </a:solidFill>
                        </a:rPr>
                        <a:t>model</a:t>
                      </a:r>
                      <a:r>
                        <a:rPr lang="es-MX" sz="1600" dirty="0">
                          <a:solidFill>
                            <a:schemeClr val="bg1">
                              <a:lumMod val="50000"/>
                            </a:schemeClr>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9. </a:t>
                      </a:r>
                      <a:r>
                        <a:rPr lang="es-MX" sz="1600" b="0" dirty="0" err="1">
                          <a:solidFill>
                            <a:schemeClr val="tx1"/>
                          </a:solidFill>
                        </a:rPr>
                        <a:t>Enforce</a:t>
                      </a:r>
                      <a:r>
                        <a:rPr lang="es-MX" sz="1600" b="0" dirty="0">
                          <a:solidFill>
                            <a:schemeClr val="tx1"/>
                          </a:solidFill>
                        </a:rPr>
                        <a:t> </a:t>
                      </a:r>
                      <a:r>
                        <a:rPr lang="es-MX" sz="1600" b="0" dirty="0" err="1">
                          <a:solidFill>
                            <a:schemeClr val="tx1"/>
                          </a:solidFill>
                        </a:rPr>
                        <a:t>model</a:t>
                      </a:r>
                      <a:r>
                        <a:rPr lang="es-MX" sz="1600" b="0" dirty="0">
                          <a:solidFill>
                            <a:schemeClr val="tx1"/>
                          </a:solidFill>
                        </a:rPr>
                        <a:t> Security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b="0" dirty="0">
                          <a:solidFill>
                            <a:schemeClr val="tx1"/>
                          </a:solidFill>
                        </a:rPr>
                        <a:t>10. </a:t>
                      </a:r>
                      <a:r>
                        <a:rPr lang="es-MX" sz="1600" b="0" dirty="0" err="1">
                          <a:solidFill>
                            <a:schemeClr val="tx1"/>
                          </a:solidFill>
                        </a:rPr>
                        <a:t>Improve</a:t>
                      </a:r>
                      <a:r>
                        <a:rPr lang="es-MX" sz="1600" b="0" dirty="0">
                          <a:solidFill>
                            <a:schemeClr val="tx1"/>
                          </a:solidFill>
                        </a:rPr>
                        <a:t> performance </a:t>
                      </a:r>
                      <a:r>
                        <a:rPr lang="es-MX" sz="1600" b="0" dirty="0" err="1">
                          <a:solidFill>
                            <a:schemeClr val="tx1"/>
                          </a:solidFill>
                        </a:rPr>
                        <a:t>with</a:t>
                      </a:r>
                      <a:r>
                        <a:rPr lang="es-MX" sz="1600" b="0" dirty="0">
                          <a:solidFill>
                            <a:schemeClr val="tx1"/>
                          </a:solidFill>
                        </a:rPr>
                        <a:t> </a:t>
                      </a:r>
                      <a:r>
                        <a:rPr lang="es-MX" sz="1600" b="0" dirty="0" err="1">
                          <a:solidFill>
                            <a:schemeClr val="tx1"/>
                          </a:solidFill>
                        </a:rPr>
                        <a:t>hybrid</a:t>
                      </a:r>
                      <a:r>
                        <a:rPr lang="es-MX" sz="1600" b="0" dirty="0">
                          <a:solidFill>
                            <a:schemeClr val="tx1"/>
                          </a:solidFill>
                        </a:rPr>
                        <a:t> tables. (45)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11.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with</a:t>
                      </a:r>
                      <a:r>
                        <a:rPr lang="es-MX" sz="1600" dirty="0">
                          <a:solidFill>
                            <a:schemeClr val="tx1"/>
                          </a:solidFill>
                        </a:rPr>
                        <a:t> dual </a:t>
                      </a:r>
                      <a:r>
                        <a:rPr lang="es-MX" sz="1600" dirty="0" err="1">
                          <a:solidFill>
                            <a:schemeClr val="tx1"/>
                          </a:solidFill>
                        </a:rPr>
                        <a:t>storage</a:t>
                      </a:r>
                      <a:r>
                        <a:rPr lang="es-MX" sz="1600" dirty="0">
                          <a:solidFill>
                            <a:schemeClr val="tx1"/>
                          </a:solidFill>
                        </a:rPr>
                        <a:t> </a:t>
                      </a:r>
                      <a:r>
                        <a:rPr lang="es-MX" sz="1600" dirty="0" err="1">
                          <a:solidFill>
                            <a:schemeClr val="tx1"/>
                          </a:solidFill>
                        </a:rPr>
                        <a:t>mode</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12. </a:t>
                      </a:r>
                      <a:r>
                        <a:rPr lang="es-MX" sz="1600" dirty="0" err="1">
                          <a:solidFill>
                            <a:schemeClr val="tx1"/>
                          </a:solidFill>
                        </a:rPr>
                        <a:t>Improve</a:t>
                      </a:r>
                      <a:r>
                        <a:rPr lang="es-MX" sz="1600" dirty="0">
                          <a:solidFill>
                            <a:schemeClr val="tx1"/>
                          </a:solidFill>
                        </a:rPr>
                        <a:t> </a:t>
                      </a:r>
                      <a:r>
                        <a:rPr lang="es-MX" sz="1600" dirty="0" err="1">
                          <a:solidFill>
                            <a:schemeClr val="tx1"/>
                          </a:solidFill>
                        </a:rPr>
                        <a:t>query</a:t>
                      </a:r>
                      <a:r>
                        <a:rPr lang="es-MX" sz="1600" dirty="0">
                          <a:solidFill>
                            <a:schemeClr val="tx1"/>
                          </a:solidFill>
                        </a:rPr>
                        <a:t> performance </a:t>
                      </a:r>
                      <a:r>
                        <a:rPr lang="es-MX" sz="1600" dirty="0" err="1">
                          <a:solidFill>
                            <a:schemeClr val="tx1"/>
                          </a:solidFill>
                        </a:rPr>
                        <a:t>using</a:t>
                      </a:r>
                      <a:r>
                        <a:rPr lang="es-MX" sz="1600" dirty="0">
                          <a:solidFill>
                            <a:schemeClr val="tx1"/>
                          </a:solidFill>
                        </a:rPr>
                        <a:t> </a:t>
                      </a:r>
                      <a:r>
                        <a:rPr lang="es-MX" sz="1600" dirty="0" err="1">
                          <a:solidFill>
                            <a:schemeClr val="tx1"/>
                          </a:solidFill>
                        </a:rPr>
                        <a:t>aggregations</a:t>
                      </a:r>
                      <a:r>
                        <a:rPr lang="es-MX" sz="1600" dirty="0">
                          <a:solidFill>
                            <a:schemeClr val="tx1"/>
                          </a:solidFill>
                        </a:rPr>
                        <a:t>. (30)</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solidFill>
                            <a:schemeClr val="tx1"/>
                          </a:solidFill>
                        </a:rPr>
                        <a:t>13 Use </a:t>
                      </a:r>
                      <a:r>
                        <a:rPr lang="es-MX" sz="1600" dirty="0" err="1">
                          <a:solidFill>
                            <a:schemeClr val="tx1"/>
                          </a:solidFill>
                        </a:rPr>
                        <a:t>tools</a:t>
                      </a:r>
                      <a:r>
                        <a:rPr lang="es-MX" sz="1600" dirty="0">
                          <a:solidFill>
                            <a:schemeClr val="tx1"/>
                          </a:solidFill>
                        </a:rPr>
                        <a:t> </a:t>
                      </a:r>
                      <a:r>
                        <a:rPr lang="es-MX" sz="1600" dirty="0" err="1">
                          <a:solidFill>
                            <a:schemeClr val="tx1"/>
                          </a:solidFill>
                        </a:rPr>
                        <a:t>to</a:t>
                      </a:r>
                      <a:r>
                        <a:rPr lang="es-MX" sz="1600" dirty="0">
                          <a:solidFill>
                            <a:schemeClr val="tx1"/>
                          </a:solidFill>
                        </a:rPr>
                        <a:t> </a:t>
                      </a:r>
                      <a:r>
                        <a:rPr lang="es-MX" sz="1600" dirty="0" err="1">
                          <a:solidFill>
                            <a:schemeClr val="tx1"/>
                          </a:solidFill>
                        </a:rPr>
                        <a:t>optimize</a:t>
                      </a:r>
                      <a:r>
                        <a:rPr lang="es-MX" sz="1600" dirty="0">
                          <a:solidFill>
                            <a:schemeClr val="tx1"/>
                          </a:solidFill>
                        </a:rPr>
                        <a:t> </a:t>
                      </a:r>
                      <a:r>
                        <a:rPr lang="es-MX" sz="1600" dirty="0" err="1">
                          <a:solidFill>
                            <a:schemeClr val="tx1"/>
                          </a:solidFill>
                        </a:rPr>
                        <a:t>Power</a:t>
                      </a:r>
                      <a:r>
                        <a:rPr lang="es-MX" sz="1600" dirty="0">
                          <a:solidFill>
                            <a:schemeClr val="tx1"/>
                          </a:solidFill>
                        </a:rPr>
                        <a:t> BI performance (30)</a:t>
                      </a:r>
                    </a:p>
                  </a:txBody>
                  <a:tcPr/>
                </a:tc>
                <a:extLst>
                  <a:ext uri="{0D108BD9-81ED-4DB2-BD59-A6C34878D82A}">
                    <a16:rowId xmlns:a16="http://schemas.microsoft.com/office/drawing/2014/main" val="2463611396"/>
                  </a:ext>
                </a:extLst>
              </a:tr>
              <a:tr h="11708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600" dirty="0"/>
                        <a:t>6. </a:t>
                      </a:r>
                      <a:r>
                        <a:rPr lang="es-MX" sz="1600" dirty="0" err="1"/>
                        <a:t>Implement</a:t>
                      </a:r>
                      <a:r>
                        <a:rPr lang="es-MX" sz="1600" dirty="0"/>
                        <a:t> </a:t>
                      </a:r>
                      <a:r>
                        <a:rPr lang="es-MX" sz="1600" dirty="0" err="1"/>
                        <a:t>advanced</a:t>
                      </a:r>
                      <a:r>
                        <a:rPr lang="es-MX" sz="1600" dirty="0"/>
                        <a:t> data </a:t>
                      </a:r>
                      <a:r>
                        <a:rPr lang="es-MX" sz="1600" dirty="0" err="1"/>
                        <a:t>visualization</a:t>
                      </a:r>
                      <a:r>
                        <a:rPr lang="es-MX" sz="1600" dirty="0"/>
                        <a:t> </a:t>
                      </a:r>
                      <a:r>
                        <a:rPr lang="es-MX" sz="1600" dirty="0" err="1"/>
                        <a:t>techniques</a:t>
                      </a:r>
                      <a:r>
                        <a:rPr lang="es-MX" sz="1600" dirty="0"/>
                        <a:t> </a:t>
                      </a:r>
                      <a:r>
                        <a:rPr lang="es-MX" sz="1600" dirty="0" err="1"/>
                        <a:t>using</a:t>
                      </a:r>
                      <a:r>
                        <a:rPr lang="es-MX" sz="1600" dirty="0"/>
                        <a:t> </a:t>
                      </a:r>
                      <a:r>
                        <a:rPr lang="es-MX" sz="1600" dirty="0" err="1"/>
                        <a:t>Power</a:t>
                      </a:r>
                      <a:r>
                        <a:rPr lang="es-MX" sz="1600" dirty="0"/>
                        <a:t> BI (3)</a:t>
                      </a:r>
                    </a:p>
                  </a:txBody>
                  <a:tcPr/>
                </a:tc>
                <a:tc>
                  <a:txBody>
                    <a:bodyPr/>
                    <a:lstStyle/>
                    <a:p>
                      <a:r>
                        <a:rPr lang="es-MX" sz="1600" dirty="0" err="1"/>
                        <a:t>Understand</a:t>
                      </a:r>
                      <a:r>
                        <a:rPr lang="es-MX" sz="1600" dirty="0"/>
                        <a:t> </a:t>
                      </a:r>
                      <a:r>
                        <a:rPr lang="es-MX" sz="1600" dirty="0" err="1"/>
                        <a:t>advanced</a:t>
                      </a:r>
                      <a:r>
                        <a:rPr lang="es-MX" sz="1600" dirty="0"/>
                        <a:t> data </a:t>
                      </a:r>
                      <a:r>
                        <a:rPr lang="es-MX" sz="1600" dirty="0" err="1"/>
                        <a:t>visualization</a:t>
                      </a:r>
                      <a:r>
                        <a:rPr lang="es-MX" sz="1600" dirty="0"/>
                        <a:t> </a:t>
                      </a:r>
                      <a:r>
                        <a:rPr lang="es-MX" sz="1600" dirty="0" err="1"/>
                        <a:t>concepts</a:t>
                      </a:r>
                      <a:endParaRPr lang="es-MX" sz="1600" dirty="0"/>
                    </a:p>
                    <a:p>
                      <a:r>
                        <a:rPr lang="es-MX" sz="1600" dirty="0"/>
                        <a:t>Monitor data in real-time </a:t>
                      </a:r>
                      <a:r>
                        <a:rPr lang="es-MX" sz="1600" dirty="0" err="1"/>
                        <a:t>with</a:t>
                      </a:r>
                      <a:r>
                        <a:rPr lang="es-MX" sz="1600" dirty="0"/>
                        <a:t> </a:t>
                      </a:r>
                      <a:r>
                        <a:rPr lang="es-MX" sz="1600" dirty="0" err="1"/>
                        <a:t>Power</a:t>
                      </a:r>
                      <a:r>
                        <a:rPr lang="es-MX" sz="1600" dirty="0"/>
                        <a:t> BI</a:t>
                      </a:r>
                    </a:p>
                    <a:p>
                      <a:r>
                        <a:rPr lang="es-MX" sz="1600" dirty="0" err="1">
                          <a:solidFill>
                            <a:schemeClr val="bg1">
                              <a:lumMod val="50000"/>
                            </a:schemeClr>
                          </a:solidFill>
                        </a:rPr>
                        <a:t>Create</a:t>
                      </a:r>
                      <a:r>
                        <a:rPr lang="es-MX" sz="1600" dirty="0">
                          <a:solidFill>
                            <a:schemeClr val="bg1">
                              <a:lumMod val="50000"/>
                            </a:schemeClr>
                          </a:solidFill>
                        </a:rPr>
                        <a:t> </a:t>
                      </a:r>
                      <a:r>
                        <a:rPr lang="es-MX" sz="1600" dirty="0" err="1">
                          <a:solidFill>
                            <a:schemeClr val="bg1">
                              <a:lumMod val="50000"/>
                            </a:schemeClr>
                          </a:solidFill>
                        </a:rPr>
                        <a:t>paginated</a:t>
                      </a:r>
                      <a:r>
                        <a:rPr lang="es-MX" sz="1600" dirty="0">
                          <a:solidFill>
                            <a:schemeClr val="bg1">
                              <a:lumMod val="50000"/>
                            </a:schemeClr>
                          </a:solidFill>
                        </a:rPr>
                        <a:t> </a:t>
                      </a:r>
                      <a:r>
                        <a:rPr lang="es-MX" sz="1600" dirty="0" err="1">
                          <a:solidFill>
                            <a:schemeClr val="bg1">
                              <a:lumMod val="50000"/>
                            </a:schemeClr>
                          </a:solidFill>
                        </a:rPr>
                        <a:t>reports</a:t>
                      </a:r>
                      <a:r>
                        <a:rPr lang="es-MX" sz="1600" dirty="0">
                          <a:solidFill>
                            <a:schemeClr val="bg1">
                              <a:lumMod val="50000"/>
                            </a:schemeClr>
                          </a:solidFill>
                        </a:rPr>
                        <a:t> </a:t>
                      </a:r>
                      <a:r>
                        <a:rPr lang="es-MX" sz="1600" dirty="0" err="1">
                          <a:solidFill>
                            <a:schemeClr val="bg1">
                              <a:lumMod val="50000"/>
                            </a:schemeClr>
                          </a:solidFill>
                        </a:rPr>
                        <a:t>with</a:t>
                      </a:r>
                      <a:r>
                        <a:rPr lang="es-MX" sz="1600" dirty="0">
                          <a:solidFill>
                            <a:schemeClr val="bg1">
                              <a:lumMod val="50000"/>
                            </a:schemeClr>
                          </a:solidFill>
                        </a:rPr>
                        <a:t> </a:t>
                      </a:r>
                      <a:r>
                        <a:rPr lang="es-MX" sz="1600" dirty="0" err="1">
                          <a:solidFill>
                            <a:schemeClr val="bg1">
                              <a:lumMod val="50000"/>
                            </a:schemeClr>
                          </a:solidFill>
                        </a:rPr>
                        <a:t>Power</a:t>
                      </a:r>
                      <a:r>
                        <a:rPr lang="es-MX" sz="1600" dirty="0">
                          <a:solidFill>
                            <a:schemeClr val="bg1">
                              <a:lumMod val="50000"/>
                            </a:schemeClr>
                          </a:solidFill>
                        </a:rPr>
                        <a:t> BI </a:t>
                      </a:r>
                      <a:r>
                        <a:rPr lang="es-MX" sz="1600" dirty="0" err="1">
                          <a:solidFill>
                            <a:schemeClr val="bg1">
                              <a:lumMod val="50000"/>
                            </a:schemeClr>
                          </a:solidFill>
                        </a:rPr>
                        <a:t>Report</a:t>
                      </a:r>
                      <a:r>
                        <a:rPr lang="es-MX" sz="1600" dirty="0">
                          <a:solidFill>
                            <a:schemeClr val="bg1">
                              <a:lumMod val="50000"/>
                            </a:schemeClr>
                          </a:solidFill>
                        </a:rPr>
                        <a:t> </a:t>
                      </a:r>
                      <a:r>
                        <a:rPr lang="es-MX" sz="1600" dirty="0" err="1">
                          <a:solidFill>
                            <a:schemeClr val="bg1">
                              <a:lumMod val="50000"/>
                            </a:schemeClr>
                          </a:solidFill>
                        </a:rPr>
                        <a:t>Builder</a:t>
                      </a:r>
                      <a:endParaRPr lang="es-MX" sz="1600" dirty="0">
                        <a:solidFill>
                          <a:schemeClr val="bg1">
                            <a:lumMod val="50000"/>
                          </a:schemeClr>
                        </a:solidFill>
                      </a:endParaRPr>
                    </a:p>
                  </a:txBody>
                  <a:tcPr/>
                </a:tc>
                <a:tc>
                  <a:txBody>
                    <a:bodyPr/>
                    <a:lstStyle/>
                    <a:p>
                      <a:r>
                        <a:rPr lang="es-MX" sz="1600" dirty="0" err="1">
                          <a:solidFill>
                            <a:schemeClr val="bg1">
                              <a:lumMod val="50000"/>
                            </a:schemeClr>
                          </a:solidFill>
                        </a:rPr>
                        <a:t>Understand</a:t>
                      </a:r>
                      <a:r>
                        <a:rPr lang="es-MX" sz="1600" dirty="0">
                          <a:solidFill>
                            <a:schemeClr val="bg1">
                              <a:lumMod val="50000"/>
                            </a:schemeClr>
                          </a:solidFill>
                        </a:rPr>
                        <a:t> </a:t>
                      </a:r>
                      <a:r>
                        <a:rPr lang="es-MX" sz="1600" dirty="0" err="1">
                          <a:solidFill>
                            <a:schemeClr val="bg1">
                              <a:lumMod val="50000"/>
                            </a:schemeClr>
                          </a:solidFill>
                        </a:rPr>
                        <a:t>advanced</a:t>
                      </a:r>
                      <a:r>
                        <a:rPr lang="es-MX" sz="1600" dirty="0">
                          <a:solidFill>
                            <a:schemeClr val="bg1">
                              <a:lumMod val="50000"/>
                            </a:schemeClr>
                          </a:solidFill>
                        </a:rPr>
                        <a:t> data </a:t>
                      </a:r>
                      <a:r>
                        <a:rPr lang="es-MX" sz="1600" dirty="0" err="1">
                          <a:solidFill>
                            <a:schemeClr val="bg1">
                              <a:lumMod val="50000"/>
                            </a:schemeClr>
                          </a:solidFill>
                        </a:rPr>
                        <a:t>visualization</a:t>
                      </a:r>
                      <a:r>
                        <a:rPr lang="es-MX" sz="1600" dirty="0">
                          <a:solidFill>
                            <a:schemeClr val="bg1">
                              <a:lumMod val="50000"/>
                            </a:schemeClr>
                          </a:solidFill>
                        </a:rPr>
                        <a:t> Concepts</a:t>
                      </a:r>
                    </a:p>
                    <a:p>
                      <a:r>
                        <a:rPr lang="es-MX" sz="1600" dirty="0"/>
                        <a:t>14. Monitor data in real-time </a:t>
                      </a:r>
                      <a:r>
                        <a:rPr lang="es-MX" sz="1600" dirty="0" err="1"/>
                        <a:t>with</a:t>
                      </a:r>
                      <a:r>
                        <a:rPr lang="es-MX" sz="1600" dirty="0"/>
                        <a:t> </a:t>
                      </a:r>
                      <a:r>
                        <a:rPr lang="es-MX" sz="1600" dirty="0" err="1"/>
                        <a:t>Power</a:t>
                      </a:r>
                      <a:r>
                        <a:rPr lang="es-MX" sz="1600" dirty="0"/>
                        <a:t> BI (30)</a:t>
                      </a:r>
                    </a:p>
                    <a:p>
                      <a:r>
                        <a:rPr lang="es-MX" sz="1600" dirty="0">
                          <a:solidFill>
                            <a:schemeClr val="bg1">
                              <a:lumMod val="50000"/>
                            </a:schemeClr>
                          </a:solidFill>
                        </a:rPr>
                        <a:t>15. </a:t>
                      </a:r>
                      <a:r>
                        <a:rPr lang="es-MX" sz="1600" dirty="0" err="1">
                          <a:solidFill>
                            <a:schemeClr val="bg1">
                              <a:lumMod val="50000"/>
                            </a:schemeClr>
                          </a:solidFill>
                        </a:rPr>
                        <a:t>Create</a:t>
                      </a:r>
                      <a:r>
                        <a:rPr lang="es-MX" sz="1600" dirty="0">
                          <a:solidFill>
                            <a:schemeClr val="bg1">
                              <a:lumMod val="50000"/>
                            </a:schemeClr>
                          </a:solidFill>
                        </a:rPr>
                        <a:t> a </a:t>
                      </a:r>
                      <a:r>
                        <a:rPr lang="es-MX" sz="1600" dirty="0" err="1">
                          <a:solidFill>
                            <a:schemeClr val="bg1">
                              <a:lumMod val="50000"/>
                            </a:schemeClr>
                          </a:solidFill>
                        </a:rPr>
                        <a:t>paginated</a:t>
                      </a:r>
                      <a:r>
                        <a:rPr lang="es-MX" sz="1600" dirty="0">
                          <a:solidFill>
                            <a:schemeClr val="bg1">
                              <a:lumMod val="50000"/>
                            </a:schemeClr>
                          </a:solidFill>
                        </a:rPr>
                        <a:t> </a:t>
                      </a:r>
                      <a:r>
                        <a:rPr lang="es-MX" sz="1600" dirty="0" err="1">
                          <a:solidFill>
                            <a:schemeClr val="bg1">
                              <a:lumMod val="50000"/>
                            </a:schemeClr>
                          </a:solidFill>
                        </a:rPr>
                        <a:t>report</a:t>
                      </a:r>
                      <a:endParaRPr lang="es-MX" sz="1600" dirty="0">
                        <a:solidFill>
                          <a:schemeClr val="bg1">
                            <a:lumMod val="50000"/>
                          </a:schemeClr>
                        </a:solidFill>
                      </a:endParaRPr>
                    </a:p>
                  </a:txBody>
                  <a:tcPr/>
                </a:tc>
                <a:extLst>
                  <a:ext uri="{0D108BD9-81ED-4DB2-BD59-A6C34878D82A}">
                    <a16:rowId xmlns:a16="http://schemas.microsoft.com/office/drawing/2014/main" val="2240782706"/>
                  </a:ext>
                </a:extLst>
              </a:tr>
            </a:tbl>
          </a:graphicData>
        </a:graphic>
      </p:graphicFrame>
    </p:spTree>
    <p:extLst>
      <p:ext uri="{BB962C8B-B14F-4D97-AF65-F5344CB8AC3E}">
        <p14:creationId xmlns:p14="http://schemas.microsoft.com/office/powerpoint/2010/main" val="959670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56002-500B-4B2D-BFEF-2985F1A51E78}"/>
              </a:ext>
            </a:extLst>
          </p:cNvPr>
          <p:cNvSpPr>
            <a:spLocks noGrp="1"/>
          </p:cNvSpPr>
          <p:nvPr>
            <p:ph type="title"/>
          </p:nvPr>
        </p:nvSpPr>
        <p:spPr/>
        <p:txBody>
          <a:bodyPr/>
          <a:lstStyle/>
          <a:p>
            <a:r>
              <a:rPr lang="en-US" dirty="0"/>
              <a:t>DP-500 Agenda day 4</a:t>
            </a:r>
            <a:r>
              <a:rPr lang="en-US" sz="1400" b="1" dirty="0">
                <a:solidFill>
                  <a:schemeClr val="bg1">
                    <a:lumMod val="75000"/>
                  </a:schemeClr>
                </a:solidFill>
              </a:rPr>
              <a:t>11</a:t>
            </a:r>
            <a:endParaRPr lang="es-MX" sz="1400" dirty="0"/>
          </a:p>
        </p:txBody>
      </p:sp>
      <p:graphicFrame>
        <p:nvGraphicFramePr>
          <p:cNvPr id="5" name="Table 5">
            <a:extLst>
              <a:ext uri="{FF2B5EF4-FFF2-40B4-BE49-F238E27FC236}">
                <a16:creationId xmlns:a16="http://schemas.microsoft.com/office/drawing/2014/main" id="{B3744ACD-F0C4-4616-80A1-4CA412AECEE1}"/>
              </a:ext>
            </a:extLst>
          </p:cNvPr>
          <p:cNvGraphicFramePr>
            <a:graphicFrameLocks noGrp="1"/>
          </p:cNvGraphicFramePr>
          <p:nvPr>
            <p:extLst>
              <p:ext uri="{D42A27DB-BD31-4B8C-83A1-F6EECF244321}">
                <p14:modId xmlns:p14="http://schemas.microsoft.com/office/powerpoint/2010/main" val="81980753"/>
              </p:ext>
            </p:extLst>
          </p:nvPr>
        </p:nvGraphicFramePr>
        <p:xfrm>
          <a:off x="838200" y="1679517"/>
          <a:ext cx="10515600" cy="4542949"/>
        </p:xfrm>
        <a:graphic>
          <a:graphicData uri="http://schemas.openxmlformats.org/drawingml/2006/table">
            <a:tbl>
              <a:tblPr firstRow="1" bandRow="1">
                <a:tableStyleId>{5C22544A-7EE6-4342-B048-85BDC9FD1C3A}</a:tableStyleId>
              </a:tblPr>
              <a:tblGrid>
                <a:gridCol w="2324878">
                  <a:extLst>
                    <a:ext uri="{9D8B030D-6E8A-4147-A177-3AD203B41FA5}">
                      <a16:colId xmlns:a16="http://schemas.microsoft.com/office/drawing/2014/main" val="641366617"/>
                    </a:ext>
                  </a:extLst>
                </a:gridCol>
                <a:gridCol w="5197151">
                  <a:extLst>
                    <a:ext uri="{9D8B030D-6E8A-4147-A177-3AD203B41FA5}">
                      <a16:colId xmlns:a16="http://schemas.microsoft.com/office/drawing/2014/main" val="3035390292"/>
                    </a:ext>
                  </a:extLst>
                </a:gridCol>
                <a:gridCol w="2993571">
                  <a:extLst>
                    <a:ext uri="{9D8B030D-6E8A-4147-A177-3AD203B41FA5}">
                      <a16:colId xmlns:a16="http://schemas.microsoft.com/office/drawing/2014/main" val="3828131862"/>
                    </a:ext>
                  </a:extLst>
                </a:gridCol>
              </a:tblGrid>
              <a:tr h="374861">
                <a:tc>
                  <a:txBody>
                    <a:bodyPr/>
                    <a:lstStyle/>
                    <a:p>
                      <a:r>
                        <a:rPr lang="en-US" sz="1800" dirty="0"/>
                        <a:t>MODULE</a:t>
                      </a:r>
                      <a:endParaRPr lang="es-MX" sz="1800" dirty="0"/>
                    </a:p>
                  </a:txBody>
                  <a:tcPr/>
                </a:tc>
                <a:tc>
                  <a:txBody>
                    <a:bodyPr/>
                    <a:lstStyle/>
                    <a:p>
                      <a:r>
                        <a:rPr lang="en-US" sz="1800" dirty="0"/>
                        <a:t>LESSONS</a:t>
                      </a:r>
                      <a:endParaRPr lang="es-MX" sz="1800" dirty="0"/>
                    </a:p>
                  </a:txBody>
                  <a:tcPr/>
                </a:tc>
                <a:tc>
                  <a:txBody>
                    <a:bodyPr/>
                    <a:lstStyle/>
                    <a:p>
                      <a:r>
                        <a:rPr lang="en-US" sz="1800" dirty="0"/>
                        <a:t>LABORATORY</a:t>
                      </a:r>
                      <a:endParaRPr lang="es-MX" sz="1800" dirty="0"/>
                    </a:p>
                  </a:txBody>
                  <a:tcPr/>
                </a:tc>
                <a:extLst>
                  <a:ext uri="{0D108BD9-81ED-4DB2-BD59-A6C34878D82A}">
                    <a16:rowId xmlns:a16="http://schemas.microsoft.com/office/drawing/2014/main" val="3043991551"/>
                  </a:ext>
                </a:extLst>
              </a:tr>
              <a:tr h="1170801">
                <a:tc>
                  <a:txBody>
                    <a:bodyPr/>
                    <a:lstStyle/>
                    <a:p>
                      <a:r>
                        <a:rPr lang="es-MX" sz="1600" dirty="0"/>
                        <a:t>7. </a:t>
                      </a:r>
                      <a:r>
                        <a:rPr lang="es-MX" sz="1600" dirty="0" err="1"/>
                        <a:t>Implement</a:t>
                      </a:r>
                      <a:r>
                        <a:rPr lang="es-MX" sz="1600" dirty="0"/>
                        <a:t> and </a:t>
                      </a:r>
                      <a:r>
                        <a:rPr lang="es-MX" sz="1600" dirty="0" err="1"/>
                        <a:t>manage</a:t>
                      </a:r>
                      <a:r>
                        <a:rPr lang="es-MX" sz="1600" dirty="0"/>
                        <a:t> </a:t>
                      </a:r>
                      <a:r>
                        <a:rPr lang="es-MX" sz="1600" dirty="0" err="1"/>
                        <a:t>an</a:t>
                      </a:r>
                      <a:r>
                        <a:rPr lang="es-MX" sz="1600" dirty="0"/>
                        <a:t> </a:t>
                      </a:r>
                      <a:r>
                        <a:rPr lang="es-MX" sz="1600" dirty="0" err="1"/>
                        <a:t>analytics</a:t>
                      </a:r>
                      <a:r>
                        <a:rPr lang="es-MX" sz="1600" dirty="0"/>
                        <a:t> </a:t>
                      </a:r>
                      <a:r>
                        <a:rPr lang="es-MX" sz="1600" dirty="0" err="1"/>
                        <a:t>environment</a:t>
                      </a:r>
                      <a:r>
                        <a:rPr lang="es-MX" sz="1600" dirty="0"/>
                        <a:t> (8)</a:t>
                      </a:r>
                    </a:p>
                  </a:txBody>
                  <a:tcPr/>
                </a:tc>
                <a:tc>
                  <a:txBody>
                    <a:bodyPr/>
                    <a:lstStyle/>
                    <a:p>
                      <a:r>
                        <a:rPr lang="en-US" sz="1600" dirty="0"/>
                        <a:t>Provide governance in a Power BI environment</a:t>
                      </a:r>
                    </a:p>
                    <a:p>
                      <a:r>
                        <a:rPr lang="en-US" sz="1600" dirty="0"/>
                        <a:t>Facilitate collaboration and sharing in Power BI</a:t>
                      </a:r>
                    </a:p>
                    <a:p>
                      <a:r>
                        <a:rPr lang="en-US" sz="1600" dirty="0"/>
                        <a:t>Monitor and audit usage</a:t>
                      </a:r>
                    </a:p>
                    <a:p>
                      <a:r>
                        <a:rPr lang="en-US" sz="1600" dirty="0"/>
                        <a:t>Provision Premium capacity in Power BI</a:t>
                      </a:r>
                    </a:p>
                    <a:p>
                      <a:r>
                        <a:rPr lang="en-US" sz="1600" dirty="0"/>
                        <a:t>Establish a data access infrastructure in Power BI</a:t>
                      </a:r>
                    </a:p>
                    <a:p>
                      <a:r>
                        <a:rPr lang="en-US" sz="1600" dirty="0"/>
                        <a:t>Broaden the reach of Power BI</a:t>
                      </a:r>
                    </a:p>
                    <a:p>
                      <a:r>
                        <a:rPr lang="en-US" sz="1600" dirty="0"/>
                        <a:t>Automate Power BI administration</a:t>
                      </a:r>
                    </a:p>
                    <a:p>
                      <a:r>
                        <a:rPr lang="en-US" sz="1600" dirty="0">
                          <a:solidFill>
                            <a:schemeClr val="bg1">
                              <a:lumMod val="50000"/>
                            </a:schemeClr>
                          </a:solidFill>
                        </a:rPr>
                        <a:t>Build reports using Power BI within Azure Synapse Analytics</a:t>
                      </a:r>
                    </a:p>
                  </a:txBody>
                  <a:tcPr/>
                </a:tc>
                <a:tc>
                  <a:txBody>
                    <a:bodyPr/>
                    <a:lstStyle/>
                    <a:p>
                      <a:r>
                        <a:rPr lang="es-MX" sz="1600" dirty="0"/>
                        <a:t>No </a:t>
                      </a:r>
                      <a:r>
                        <a:rPr lang="es-MX" sz="1600" dirty="0" err="1"/>
                        <a:t>lab</a:t>
                      </a:r>
                      <a:endParaRPr lang="es-MX" sz="1600" dirty="0"/>
                    </a:p>
                  </a:txBody>
                  <a:tcPr/>
                </a:tc>
                <a:extLst>
                  <a:ext uri="{0D108BD9-81ED-4DB2-BD59-A6C34878D82A}">
                    <a16:rowId xmlns:a16="http://schemas.microsoft.com/office/drawing/2014/main" val="921139453"/>
                  </a:ext>
                </a:extLst>
              </a:tr>
              <a:tr h="1170801">
                <a:tc>
                  <a:txBody>
                    <a:bodyPr/>
                    <a:lstStyle/>
                    <a:p>
                      <a:r>
                        <a:rPr lang="es-MX" sz="1600" dirty="0"/>
                        <a:t>8. </a:t>
                      </a:r>
                      <a:r>
                        <a:rPr lang="es-MX" sz="1600" dirty="0" err="1"/>
                        <a:t>Manage</a:t>
                      </a:r>
                      <a:r>
                        <a:rPr lang="es-MX" sz="1600" dirty="0"/>
                        <a:t> </a:t>
                      </a:r>
                      <a:r>
                        <a:rPr lang="es-MX" sz="1600" dirty="0" err="1"/>
                        <a:t>the</a:t>
                      </a:r>
                      <a:r>
                        <a:rPr lang="es-MX" sz="1600" dirty="0"/>
                        <a:t> </a:t>
                      </a:r>
                      <a:r>
                        <a:rPr lang="es-MX" sz="1600" dirty="0" err="1"/>
                        <a:t>analytics</a:t>
                      </a:r>
                      <a:r>
                        <a:rPr lang="es-MX" sz="1600" dirty="0"/>
                        <a:t> </a:t>
                      </a:r>
                      <a:r>
                        <a:rPr lang="es-MX" sz="1600" dirty="0" err="1"/>
                        <a:t>development</a:t>
                      </a:r>
                      <a:r>
                        <a:rPr lang="es-MX" sz="1600" dirty="0"/>
                        <a:t> </a:t>
                      </a:r>
                      <a:r>
                        <a:rPr lang="es-MX" sz="1600" dirty="0" err="1"/>
                        <a:t>lifecycle</a:t>
                      </a:r>
                      <a:r>
                        <a:rPr lang="es-MX" sz="1600" dirty="0"/>
                        <a:t> (3)</a:t>
                      </a:r>
                    </a:p>
                  </a:txBody>
                  <a:tcPr/>
                </a:tc>
                <a:tc>
                  <a:txBody>
                    <a:bodyPr/>
                    <a:lstStyle/>
                    <a:p>
                      <a:r>
                        <a:rPr lang="en-US" sz="1600" dirty="0"/>
                        <a:t>Design a Power BI application lifecycle management strategy</a:t>
                      </a:r>
                    </a:p>
                    <a:p>
                      <a:r>
                        <a:rPr lang="en-US" sz="1600" dirty="0"/>
                        <a:t>Create and manage a Power BI development pipeline</a:t>
                      </a:r>
                    </a:p>
                    <a:p>
                      <a:r>
                        <a:rPr lang="en-US" sz="1600" dirty="0"/>
                        <a:t>Create and manage Power BI assets</a:t>
                      </a:r>
                    </a:p>
                  </a:txBody>
                  <a:tcPr/>
                </a:tc>
                <a:tc>
                  <a:txBody>
                    <a:bodyPr/>
                    <a:lstStyle/>
                    <a:p>
                      <a:r>
                        <a:rPr lang="es-MX" sz="1600" dirty="0"/>
                        <a:t>15. </a:t>
                      </a:r>
                      <a:r>
                        <a:rPr lang="es-MX" sz="1600" dirty="0" err="1"/>
                        <a:t>Create</a:t>
                      </a:r>
                      <a:r>
                        <a:rPr lang="es-MX" sz="1600" dirty="0"/>
                        <a:t> reusable </a:t>
                      </a:r>
                      <a:r>
                        <a:rPr lang="es-MX" sz="1600" dirty="0" err="1"/>
                        <a:t>Power</a:t>
                      </a:r>
                      <a:r>
                        <a:rPr lang="es-MX" sz="1600" dirty="0"/>
                        <a:t> BI </a:t>
                      </a:r>
                      <a:r>
                        <a:rPr lang="es-MX" sz="1600" dirty="0" err="1"/>
                        <a:t>assets</a:t>
                      </a:r>
                      <a:r>
                        <a:rPr lang="es-MX" sz="1600" dirty="0"/>
                        <a:t>/</a:t>
                      </a:r>
                      <a:r>
                        <a:rPr lang="es-MX" sz="1600" dirty="0" err="1"/>
                        <a:t>artifacts</a:t>
                      </a:r>
                      <a:r>
                        <a:rPr lang="es-MX" sz="1600" dirty="0"/>
                        <a:t> (45)</a:t>
                      </a:r>
                    </a:p>
                  </a:txBody>
                  <a:tcPr/>
                </a:tc>
                <a:extLst>
                  <a:ext uri="{0D108BD9-81ED-4DB2-BD59-A6C34878D82A}">
                    <a16:rowId xmlns:a16="http://schemas.microsoft.com/office/drawing/2014/main" val="343805565"/>
                  </a:ext>
                </a:extLst>
              </a:tr>
              <a:tr h="955127">
                <a:tc>
                  <a:txBody>
                    <a:bodyPr/>
                    <a:lstStyle/>
                    <a:p>
                      <a:r>
                        <a:rPr lang="es-MX" sz="1600" dirty="0"/>
                        <a:t>9. </a:t>
                      </a:r>
                      <a:r>
                        <a:rPr lang="es-MX" sz="1600" dirty="0" err="1"/>
                        <a:t>Closing</a:t>
                      </a:r>
                      <a:endParaRPr lang="es-MX" sz="1600" dirty="0"/>
                    </a:p>
                  </a:txBody>
                  <a:tcPr/>
                </a:tc>
                <a:tc>
                  <a:txBody>
                    <a:bodyPr/>
                    <a:lstStyle/>
                    <a:p>
                      <a:endParaRPr lang="en-US" sz="1600" dirty="0"/>
                    </a:p>
                  </a:txBody>
                  <a:tcPr/>
                </a:tc>
                <a:tc>
                  <a:txBody>
                    <a:bodyPr/>
                    <a:lstStyle/>
                    <a:p>
                      <a:pPr marL="0" indent="0">
                        <a:buNone/>
                      </a:pPr>
                      <a:endParaRPr lang="es-MX" sz="1600" dirty="0"/>
                    </a:p>
                  </a:txBody>
                  <a:tcPr/>
                </a:tc>
                <a:extLst>
                  <a:ext uri="{0D108BD9-81ED-4DB2-BD59-A6C34878D82A}">
                    <a16:rowId xmlns:a16="http://schemas.microsoft.com/office/drawing/2014/main" val="1831369998"/>
                  </a:ext>
                </a:extLst>
              </a:tr>
            </a:tbl>
          </a:graphicData>
        </a:graphic>
      </p:graphicFrame>
    </p:spTree>
    <p:extLst>
      <p:ext uri="{BB962C8B-B14F-4D97-AF65-F5344CB8AC3E}">
        <p14:creationId xmlns:p14="http://schemas.microsoft.com/office/powerpoint/2010/main" val="53198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9DFA3-48E8-48B2-B319-1552CCF3F722}"/>
              </a:ext>
            </a:extLst>
          </p:cNvPr>
          <p:cNvSpPr>
            <a:spLocks noGrp="1"/>
          </p:cNvSpPr>
          <p:nvPr>
            <p:ph type="title"/>
          </p:nvPr>
        </p:nvSpPr>
        <p:spPr/>
        <p:txBody>
          <a:bodyPr/>
          <a:lstStyle/>
          <a:p>
            <a:r>
              <a:rPr lang="en-US" dirty="0"/>
              <a:t>DP-500 Resources</a:t>
            </a:r>
            <a:endParaRPr lang="es-MX" dirty="0"/>
          </a:p>
        </p:txBody>
      </p:sp>
      <p:sp>
        <p:nvSpPr>
          <p:cNvPr id="3" name="TextBox 2">
            <a:extLst>
              <a:ext uri="{FF2B5EF4-FFF2-40B4-BE49-F238E27FC236}">
                <a16:creationId xmlns:a16="http://schemas.microsoft.com/office/drawing/2014/main" id="{36E97D68-2548-4611-9BD7-E24161AD69CD}"/>
              </a:ext>
            </a:extLst>
          </p:cNvPr>
          <p:cNvSpPr txBox="1"/>
          <p:nvPr/>
        </p:nvSpPr>
        <p:spPr>
          <a:xfrm>
            <a:off x="838200" y="1690688"/>
            <a:ext cx="2892010" cy="3693319"/>
          </a:xfrm>
          <a:prstGeom prst="rect">
            <a:avLst/>
          </a:prstGeom>
          <a:noFill/>
        </p:spPr>
        <p:txBody>
          <a:bodyPr wrap="none" rtlCol="0">
            <a:spAutoFit/>
          </a:bodyPr>
          <a:lstStyle/>
          <a:p>
            <a:r>
              <a:rPr lang="en-US" dirty="0"/>
              <a:t>• aka.ms/DP-500ExamGuide</a:t>
            </a:r>
          </a:p>
          <a:p>
            <a:r>
              <a:rPr lang="en-US" dirty="0"/>
              <a:t>• aka.ms/DP500-labs</a:t>
            </a:r>
          </a:p>
          <a:p>
            <a:r>
              <a:rPr lang="en-US" dirty="0"/>
              <a:t>• aka.ms/DP500-1</a:t>
            </a:r>
          </a:p>
          <a:p>
            <a:r>
              <a:rPr lang="en-US" dirty="0"/>
              <a:t>• aka.ms/DP500-2</a:t>
            </a:r>
          </a:p>
          <a:p>
            <a:r>
              <a:rPr lang="en-US" dirty="0"/>
              <a:t>• aka.ms/DP500-3</a:t>
            </a:r>
          </a:p>
          <a:p>
            <a:r>
              <a:rPr lang="en-US" dirty="0"/>
              <a:t>• aka.ms/DP500-4</a:t>
            </a:r>
          </a:p>
          <a:p>
            <a:r>
              <a:rPr lang="en-US" dirty="0"/>
              <a:t>• aka.ms/DP500-5</a:t>
            </a:r>
          </a:p>
          <a:p>
            <a:r>
              <a:rPr lang="en-US" dirty="0"/>
              <a:t>• aka.ms/DP500-6</a:t>
            </a:r>
          </a:p>
          <a:p>
            <a:r>
              <a:rPr lang="en-US" dirty="0"/>
              <a:t>• aka.ms/DP500-7</a:t>
            </a:r>
          </a:p>
          <a:p>
            <a:r>
              <a:rPr lang="en-US" dirty="0"/>
              <a:t>• aka.ms/DP500-8</a:t>
            </a:r>
          </a:p>
          <a:p>
            <a:pPr marL="800100" lvl="1" indent="-342900">
              <a:buAutoNum type="arabicPeriod"/>
            </a:pPr>
            <a:endParaRPr lang="en-US" dirty="0"/>
          </a:p>
          <a:p>
            <a:pPr marL="342900" indent="-342900">
              <a:buAutoNum type="arabicPeriod"/>
            </a:pPr>
            <a:endParaRPr lang="en-US" dirty="0"/>
          </a:p>
          <a:p>
            <a:pPr marL="342900" indent="-342900">
              <a:buAutoNum type="arabicPeriod"/>
            </a:pPr>
            <a:endParaRPr lang="es-MX" dirty="0"/>
          </a:p>
        </p:txBody>
      </p:sp>
      <p:sp>
        <p:nvSpPr>
          <p:cNvPr id="5" name="TextBox 4">
            <a:extLst>
              <a:ext uri="{FF2B5EF4-FFF2-40B4-BE49-F238E27FC236}">
                <a16:creationId xmlns:a16="http://schemas.microsoft.com/office/drawing/2014/main" id="{C1C77FEA-DCF8-0CBB-BE26-230C33E46013}"/>
              </a:ext>
            </a:extLst>
          </p:cNvPr>
          <p:cNvSpPr txBox="1"/>
          <p:nvPr/>
        </p:nvSpPr>
        <p:spPr>
          <a:xfrm>
            <a:off x="4961553" y="1562220"/>
            <a:ext cx="6097554" cy="3970318"/>
          </a:xfrm>
          <a:prstGeom prst="rect">
            <a:avLst/>
          </a:prstGeom>
          <a:noFill/>
        </p:spPr>
        <p:txBody>
          <a:bodyPr wrap="square">
            <a:spAutoFit/>
          </a:bodyPr>
          <a:lstStyle/>
          <a:p>
            <a:pPr marL="285750" indent="-285750">
              <a:buFont typeface="Arial" panose="020B0604020202020204" pitchFamily="34" charset="0"/>
              <a:buChar char="•"/>
            </a:pPr>
            <a:r>
              <a:rPr lang="en-US" dirty="0"/>
              <a:t>Power BI Community Forums. The Microsoft Power BI Community forums are very active. You can search the threads for a specific area of interest. You can also browse categories such as Power Query, Desktop, Developer topics, and more.</a:t>
            </a:r>
          </a:p>
          <a:p>
            <a:pPr marL="285750" indent="-285750">
              <a:buFont typeface="Arial" panose="020B0604020202020204" pitchFamily="34" charset="0"/>
              <a:buChar char="•"/>
            </a:pPr>
            <a:r>
              <a:rPr lang="en-US" dirty="0"/>
              <a:t>Microsoft Learning Blog. Get the latest information on the certification tests and exam study groups.</a:t>
            </a:r>
          </a:p>
          <a:p>
            <a:pPr marL="285750" indent="-285750">
              <a:buFont typeface="Arial" panose="020B0604020202020204" pitchFamily="34" charset="0"/>
              <a:buChar char="•"/>
            </a:pPr>
            <a:r>
              <a:rPr lang="en-US" dirty="0"/>
              <a:t>Microsoft Power BI Blog. Keep current on what's happening in Power BI, including what's in preview, what’s generally available, and news and updates.</a:t>
            </a:r>
          </a:p>
          <a:p>
            <a:pPr marL="285750" indent="-285750">
              <a:buFont typeface="Arial" panose="020B0604020202020204" pitchFamily="34" charset="0"/>
              <a:buChar char="•"/>
            </a:pPr>
            <a:r>
              <a:rPr lang="en-US" dirty="0"/>
              <a:t>Power BI Newsletter. Stay informed on the latest Power BI features, events, and community activities. Browse through past newsletters or subscribe and get the latest Power BI news delivered to your inbox.</a:t>
            </a:r>
          </a:p>
        </p:txBody>
      </p:sp>
    </p:spTree>
    <p:extLst>
      <p:ext uri="{BB962C8B-B14F-4D97-AF65-F5344CB8AC3E}">
        <p14:creationId xmlns:p14="http://schemas.microsoft.com/office/powerpoint/2010/main" val="4146338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90AAAF4-7CC1-36F2-49F7-78DC49D7CDF5}"/>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Links</a:t>
            </a:r>
            <a:endParaRPr lang="en-US" dirty="0"/>
          </a:p>
        </p:txBody>
      </p:sp>
      <p:sp>
        <p:nvSpPr>
          <p:cNvPr id="4" name="TextBox 3">
            <a:extLst>
              <a:ext uri="{FF2B5EF4-FFF2-40B4-BE49-F238E27FC236}">
                <a16:creationId xmlns:a16="http://schemas.microsoft.com/office/drawing/2014/main" id="{EA621AB6-D52F-45EF-4E3E-FA94E0B655A8}"/>
              </a:ext>
            </a:extLst>
          </p:cNvPr>
          <p:cNvSpPr txBox="1"/>
          <p:nvPr/>
        </p:nvSpPr>
        <p:spPr>
          <a:xfrm>
            <a:off x="838200" y="1690688"/>
            <a:ext cx="4097694" cy="5078313"/>
          </a:xfrm>
          <a:prstGeom prst="rect">
            <a:avLst/>
          </a:prstGeom>
          <a:noFill/>
        </p:spPr>
        <p:txBody>
          <a:bodyPr wrap="square" rtlCol="0">
            <a:spAutoFit/>
          </a:bodyPr>
          <a:lstStyle/>
          <a:p>
            <a:r>
              <a:rPr lang="en-US" dirty="0"/>
              <a:t>aka.ms/dp500courseware</a:t>
            </a:r>
          </a:p>
          <a:p>
            <a:r>
              <a:rPr lang="en-US" dirty="0"/>
              <a:t>aka.ms/dp500-X</a:t>
            </a:r>
            <a:br>
              <a:rPr lang="en-US" dirty="0"/>
            </a:br>
            <a:endParaRPr lang="en-US" dirty="0"/>
          </a:p>
          <a:p>
            <a:r>
              <a:rPr lang="en-US" dirty="0"/>
              <a:t>aka.ms/dp500labinstructions</a:t>
            </a:r>
          </a:p>
          <a:p>
            <a:r>
              <a:rPr lang="en-US" dirty="0" err="1">
                <a:hlinkClick r:id="rId2"/>
              </a:rPr>
              <a:t>MicrosoftLearning</a:t>
            </a:r>
            <a:r>
              <a:rPr lang="en-US" dirty="0">
                <a:hlinkClick r:id="rId2"/>
              </a:rPr>
              <a:t>/DP-500-Azure-Data-Analyst: Lab files for DP-500 (github.com)</a:t>
            </a:r>
            <a:endParaRPr lang="en-US" dirty="0"/>
          </a:p>
          <a:p>
            <a:r>
              <a:rPr lang="en-US" dirty="0">
                <a:solidFill>
                  <a:schemeClr val="bg1">
                    <a:lumMod val="65000"/>
                  </a:schemeClr>
                </a:solidFill>
              </a:rPr>
              <a:t>aka.ms/mslearn-dp500</a:t>
            </a:r>
          </a:p>
          <a:p>
            <a:r>
              <a:rPr lang="en-US" dirty="0">
                <a:solidFill>
                  <a:schemeClr val="bg1">
                    <a:lumMod val="65000"/>
                  </a:schemeClr>
                </a:solidFill>
              </a:rPr>
              <a:t>aka.ms/pl300studyguide</a:t>
            </a:r>
            <a:br>
              <a:rPr lang="en-US" dirty="0">
                <a:solidFill>
                  <a:schemeClr val="bg1">
                    <a:lumMod val="65000"/>
                  </a:schemeClr>
                </a:solidFill>
              </a:rPr>
            </a:br>
            <a:r>
              <a:rPr lang="en-US" dirty="0">
                <a:solidFill>
                  <a:schemeClr val="bg1">
                    <a:lumMod val="65000"/>
                  </a:schemeClr>
                </a:solidFill>
              </a:rPr>
              <a:t>aka.ms/pl300materials</a:t>
            </a:r>
          </a:p>
          <a:p>
            <a:r>
              <a:rPr lang="en-US" dirty="0"/>
              <a:t>aka.ms/pl300links</a:t>
            </a:r>
          </a:p>
          <a:p>
            <a:endParaRPr lang="en-US" dirty="0"/>
          </a:p>
          <a:p>
            <a:r>
              <a:rPr lang="en-US" dirty="0">
                <a:hlinkClick r:id="rId3"/>
              </a:rPr>
              <a:t>Azure-Technical-Training/DA-100 - Analyzing Data with Power BI at main · </a:t>
            </a:r>
            <a:r>
              <a:rPr lang="en-US" dirty="0" err="1">
                <a:hlinkClick r:id="rId3"/>
              </a:rPr>
              <a:t>GildardoRojas</a:t>
            </a:r>
            <a:r>
              <a:rPr lang="en-US" dirty="0">
                <a:hlinkClick r:id="rId3"/>
              </a:rPr>
              <a:t>/Azure-Technical-Training (github.com)</a:t>
            </a:r>
            <a:endParaRPr lang="en-US" dirty="0"/>
          </a:p>
          <a:p>
            <a:endParaRPr lang="en-US" dirty="0"/>
          </a:p>
          <a:p>
            <a:pPr marL="342900" indent="-342900">
              <a:buAutoNum type="arabicPeriod"/>
            </a:pPr>
            <a:endParaRPr lang="en-US" dirty="0"/>
          </a:p>
          <a:p>
            <a:pPr marL="342900" indent="-342900">
              <a:buAutoNum type="arabicPeriod"/>
            </a:pPr>
            <a:endParaRPr lang="es-MX" dirty="0"/>
          </a:p>
        </p:txBody>
      </p:sp>
    </p:spTree>
    <p:extLst>
      <p:ext uri="{BB962C8B-B14F-4D97-AF65-F5344CB8AC3E}">
        <p14:creationId xmlns:p14="http://schemas.microsoft.com/office/powerpoint/2010/main" val="36922805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5795</TotalTime>
  <Words>886</Words>
  <Application>Microsoft Office PowerPoint</Application>
  <PresentationFormat>Widescreen</PresentationFormat>
  <Paragraphs>118</Paragraphs>
  <Slides>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vt:i4>
      </vt:variant>
    </vt:vector>
  </HeadingPairs>
  <TitlesOfParts>
    <vt:vector size="14" baseType="lpstr">
      <vt:lpstr>Arial</vt:lpstr>
      <vt:lpstr>Calibri</vt:lpstr>
      <vt:lpstr>Calibri Light</vt:lpstr>
      <vt:lpstr>Segoe UI</vt:lpstr>
      <vt:lpstr>Segoe UI Semibold</vt:lpstr>
      <vt:lpstr>Wingdings</vt:lpstr>
      <vt:lpstr>Office Theme</vt:lpstr>
      <vt:lpstr>Microsoft Power Platform Template</vt:lpstr>
      <vt:lpstr>DP-500 Agenda day 112</vt:lpstr>
      <vt:lpstr>DP-500 Agenda day 28</vt:lpstr>
      <vt:lpstr>DP-500 Agenda day 38</vt:lpstr>
      <vt:lpstr>DP-500 Agenda day 411</vt:lpstr>
      <vt:lpstr>DP-500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dc:title>
  <dc:creator>Gildardo Rojas</dc:creator>
  <cp:lastModifiedBy>Gildardo Rojas Nandayapa</cp:lastModifiedBy>
  <cp:revision>2</cp:revision>
  <dcterms:created xsi:type="dcterms:W3CDTF">2021-02-11T06:46:42Z</dcterms:created>
  <dcterms:modified xsi:type="dcterms:W3CDTF">2022-12-22T20:06:31Z</dcterms:modified>
</cp:coreProperties>
</file>

<file path=docProps/thumbnail.jpeg>
</file>